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1.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353" r:id="rId4"/>
    <p:sldId id="281" r:id="rId6"/>
    <p:sldId id="294" r:id="rId7"/>
    <p:sldId id="327" r:id="rId8"/>
    <p:sldId id="328" r:id="rId9"/>
    <p:sldId id="355" r:id="rId10"/>
    <p:sldId id="332" r:id="rId11"/>
    <p:sldId id="389" r:id="rId12"/>
    <p:sldId id="333" r:id="rId13"/>
    <p:sldId id="388" r:id="rId14"/>
    <p:sldId id="391" r:id="rId15"/>
    <p:sldId id="387" r:id="rId16"/>
    <p:sldId id="383" r:id="rId17"/>
    <p:sldId id="392" r:id="rId18"/>
    <p:sldId id="337" r:id="rId19"/>
    <p:sldId id="417" r:id="rId20"/>
    <p:sldId id="338" r:id="rId21"/>
    <p:sldId id="339" r:id="rId22"/>
    <p:sldId id="418" r:id="rId23"/>
    <p:sldId id="341" r:id="rId24"/>
    <p:sldId id="385" r:id="rId25"/>
    <p:sldId id="411" r:id="rId26"/>
    <p:sldId id="412" r:id="rId27"/>
    <p:sldId id="413" r:id="rId28"/>
    <p:sldId id="414" r:id="rId29"/>
    <p:sldId id="415" r:id="rId30"/>
    <p:sldId id="343" r:id="rId31"/>
    <p:sldId id="419" r:id="rId32"/>
    <p:sldId id="422" r:id="rId33"/>
    <p:sldId id="423" r:id="rId34"/>
    <p:sldId id="384" r:id="rId35"/>
    <p:sldId id="344" r:id="rId36"/>
    <p:sldId id="345" r:id="rId37"/>
    <p:sldId id="351" r:id="rId38"/>
  </p:sldIdLst>
  <p:sldSz cx="12192000" cy="6858000"/>
  <p:notesSz cx="6858000" cy="9144000"/>
  <p:embeddedFontLst>
    <p:embeddedFont>
      <p:font typeface="微软雅黑"/>
      <p:regular r:id="rId42"/>
    </p:embeddedFont>
    <p:embeddedFont>
      <p:font typeface="微软雅黑" pitchFamily="34" charset="-122"/>
      <p:regular r:id="rId43"/>
    </p:embeddedFont>
  </p:embeddedFont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F98646"/>
    <a:srgbClr val="587087"/>
    <a:srgbClr val="74676A"/>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65"/>
    <p:restoredTop sz="94660"/>
  </p:normalViewPr>
  <p:slideViewPr>
    <p:cSldViewPr snapToGrid="0" showGuides="1">
      <p:cViewPr varScale="1">
        <p:scale>
          <a:sx n="78" d="100"/>
          <a:sy n="78" d="100"/>
        </p:scale>
        <p:origin x="126" y="234"/>
      </p:cViewPr>
      <p:guideLst>
        <p:guide orient="horz" pos="2294"/>
        <p:guide pos="379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3" Type="http://schemas.openxmlformats.org/officeDocument/2006/relationships/font" Target="fonts/font2.fntdata"/><Relationship Id="rId42" Type="http://schemas.openxmlformats.org/officeDocument/2006/relationships/font" Target="fonts/font1.fntdata"/><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1.xml"/><Relationship Id="rId39" Type="http://schemas.openxmlformats.org/officeDocument/2006/relationships/presProps" Target="presProps.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A1A51094-F3BE-40D2-81E5-BC3E54FBC409}"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AB3ED99D-4B73-40C3-A1B0-8368B2FB35AE}"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7" name="圆角矩形 6"/>
          <p:cNvSpPr/>
          <p:nvPr userDrawn="1">
            <p:custDataLst>
              <p:tags r:id="rId2"/>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圆角矩形 6"/>
          <p:cNvSpPr/>
          <p:nvPr userDrawn="1">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8" name="标题 7"/>
          <p:cNvSpPr>
            <a:spLocks noGrp="1"/>
          </p:cNvSpPr>
          <p:nvPr>
            <p:ph type="title" hasCustomPrompt="1"/>
            <p:custDataLst>
              <p:tags r:id="rId3"/>
            </p:custDataLst>
          </p:nvPr>
        </p:nvSpPr>
        <p:spPr>
          <a:xfrm>
            <a:off x="4811184" y="2406651"/>
            <a:ext cx="6536266" cy="878334"/>
          </a:xfrm>
          <a:prstGeom prst="rect">
            <a:avLst/>
          </a:prstGeom>
        </p:spPr>
        <p:txBody>
          <a:bodyPr anchor="ctr" anchorCtr="0">
            <a:normAutofit/>
          </a:bodyPr>
          <a:lstStyle>
            <a:lvl1pPr algn="l">
              <a:defRPr sz="4400" b="1">
                <a:latin typeface="黑体" charset="0"/>
                <a:ea typeface="黑体" charset="0"/>
              </a:defRPr>
            </a:lvl1pPr>
          </a:lstStyle>
          <a:p>
            <a:r>
              <a:rPr lang="zh-CN" altLang="en-US" dirty="0"/>
              <a:t>单击此处编辑标题</a:t>
            </a:r>
            <a:endParaRPr lang="zh-CN" altLang="en-US" dirty="0"/>
          </a:p>
        </p:txBody>
      </p:sp>
      <p:sp>
        <p:nvSpPr>
          <p:cNvPr id="9" name="文本占位符 8"/>
          <p:cNvSpPr>
            <a:spLocks noGrp="1"/>
          </p:cNvSpPr>
          <p:nvPr>
            <p:ph type="body" idx="1"/>
            <p:custDataLst>
              <p:tags r:id="rId4"/>
            </p:custDataLst>
          </p:nvPr>
        </p:nvSpPr>
        <p:spPr>
          <a:xfrm>
            <a:off x="4811184" y="3284986"/>
            <a:ext cx="6536266" cy="704932"/>
          </a:xfrm>
          <a:prstGeom prst="rect">
            <a:avLst/>
          </a:prstGeom>
        </p:spPr>
        <p:txBody>
          <a:bodyPr>
            <a:normAutofit/>
          </a:bodyPr>
          <a:lstStyle>
            <a:lvl1pPr marL="285750" indent="-285750" algn="l">
              <a:buFont typeface="Wingdings" panose="05000000000000000000" pitchFamily="2" charset="2"/>
              <a:buChar char="ü"/>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atin typeface="黑体" charset="0"/>
                <a:ea typeface="黑体" charset="0"/>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15" name="矩形 14"/>
          <p:cNvSpPr/>
          <p:nvPr userDrawn="1"/>
        </p:nvSpPr>
        <p:spPr>
          <a:xfrm>
            <a:off x="-635" y="659828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fgClr>
          <a:bgClr>
            <a:schemeClr val="bg1"/>
          </a:bgClr>
        </a:patt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1" Type="http://schemas.openxmlformats.org/officeDocument/2006/relationships/theme" Target="../theme/theme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04.xml"/><Relationship Id="rId3" Type="http://schemas.openxmlformats.org/officeDocument/2006/relationships/image" Target="../media/image1.svg"/><Relationship Id="rId2" Type="http://schemas.openxmlformats.org/officeDocument/2006/relationships/image" Target="../media/image4.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5.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0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7.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8.xml"/><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9.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0.xml"/><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1.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1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113.xml"/><Relationship Id="rId2" Type="http://schemas.openxmlformats.org/officeDocument/2006/relationships/image" Target="../media/image13.png"/><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114.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16.xml"/><Relationship Id="rId1" Type="http://schemas.openxmlformats.org/officeDocument/2006/relationships/tags" Target="../tags/tag115.xml"/></Relationships>
</file>

<file path=ppt/slides/_rels/slide22.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1" Type="http://schemas.openxmlformats.org/officeDocument/2006/relationships/slideLayout" Target="../slideLayouts/slideLayout7.xml"/><Relationship Id="rId20" Type="http://schemas.openxmlformats.org/officeDocument/2006/relationships/tags" Target="../tags/tag136.xml"/><Relationship Id="rId2" Type="http://schemas.openxmlformats.org/officeDocument/2006/relationships/tags" Target="../tags/tag118.xml"/><Relationship Id="rId19" Type="http://schemas.openxmlformats.org/officeDocument/2006/relationships/tags" Target="../tags/tag135.xml"/><Relationship Id="rId18" Type="http://schemas.openxmlformats.org/officeDocument/2006/relationships/tags" Target="../tags/tag134.xml"/><Relationship Id="rId17" Type="http://schemas.openxmlformats.org/officeDocument/2006/relationships/tags" Target="../tags/tag133.xml"/><Relationship Id="rId16" Type="http://schemas.openxmlformats.org/officeDocument/2006/relationships/tags" Target="../tags/tag132.xml"/><Relationship Id="rId15" Type="http://schemas.openxmlformats.org/officeDocument/2006/relationships/tags" Target="../tags/tag131.xml"/><Relationship Id="rId14" Type="http://schemas.openxmlformats.org/officeDocument/2006/relationships/tags" Target="../tags/tag130.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8.xm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0.xml"/></Relationships>
</file>

<file path=ppt/slides/_rels/slide27.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tags" Target="../tags/tag146.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4" Type="http://schemas.openxmlformats.org/officeDocument/2006/relationships/slideLayout" Target="../slideLayouts/slideLayout7.xml"/><Relationship Id="rId13" Type="http://schemas.openxmlformats.org/officeDocument/2006/relationships/tags" Target="../tags/tag153.xml"/><Relationship Id="rId12" Type="http://schemas.openxmlformats.org/officeDocument/2006/relationships/tags" Target="../tags/tag152.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tags" Target="../tags/tag141.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4.xml"/><Relationship Id="rId1" Type="http://schemas.openxmlformats.org/officeDocument/2006/relationships/image" Target="../media/image18.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5.xml"/><Relationship Id="rId1"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6.xml"/><Relationship Id="rId1"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8.xml"/><Relationship Id="rId1" Type="http://schemas.openxmlformats.org/officeDocument/2006/relationships/tags" Target="../tags/tag15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59.xml"/><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0.xml"/><Relationship Id="rId1" Type="http://schemas.openxmlformats.org/officeDocument/2006/relationships/image" Target="../media/image22.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2" Type="http://schemas.openxmlformats.org/officeDocument/2006/relationships/slideLayout" Target="../slideLayouts/slideLayout6.xml"/><Relationship Id="rId61" Type="http://schemas.openxmlformats.org/officeDocument/2006/relationships/tags" Target="../tags/tag81.xml"/><Relationship Id="rId60" Type="http://schemas.openxmlformats.org/officeDocument/2006/relationships/tags" Target="../tags/tag80.xml"/><Relationship Id="rId6" Type="http://schemas.openxmlformats.org/officeDocument/2006/relationships/tags" Target="../tags/tag26.xml"/><Relationship Id="rId59" Type="http://schemas.openxmlformats.org/officeDocument/2006/relationships/tags" Target="../tags/tag79.xml"/><Relationship Id="rId58" Type="http://schemas.openxmlformats.org/officeDocument/2006/relationships/tags" Target="../tags/tag78.xml"/><Relationship Id="rId57" Type="http://schemas.openxmlformats.org/officeDocument/2006/relationships/tags" Target="../tags/tag77.xml"/><Relationship Id="rId56" Type="http://schemas.openxmlformats.org/officeDocument/2006/relationships/tags" Target="../tags/tag76.xml"/><Relationship Id="rId55" Type="http://schemas.openxmlformats.org/officeDocument/2006/relationships/tags" Target="../tags/tag75.xml"/><Relationship Id="rId54" Type="http://schemas.openxmlformats.org/officeDocument/2006/relationships/tags" Target="../tags/tag74.xml"/><Relationship Id="rId53" Type="http://schemas.openxmlformats.org/officeDocument/2006/relationships/tags" Target="../tags/tag73.xml"/><Relationship Id="rId52" Type="http://schemas.openxmlformats.org/officeDocument/2006/relationships/tags" Target="../tags/tag72.xml"/><Relationship Id="rId51" Type="http://schemas.openxmlformats.org/officeDocument/2006/relationships/tags" Target="../tags/tag71.xml"/><Relationship Id="rId50" Type="http://schemas.openxmlformats.org/officeDocument/2006/relationships/tags" Target="../tags/tag70.xml"/><Relationship Id="rId5" Type="http://schemas.openxmlformats.org/officeDocument/2006/relationships/tags" Target="../tags/tag25.xml"/><Relationship Id="rId49" Type="http://schemas.openxmlformats.org/officeDocument/2006/relationships/tags" Target="../tags/tag69.xml"/><Relationship Id="rId48" Type="http://schemas.openxmlformats.org/officeDocument/2006/relationships/tags" Target="../tags/tag68.xml"/><Relationship Id="rId47" Type="http://schemas.openxmlformats.org/officeDocument/2006/relationships/tags" Target="../tags/tag67.xml"/><Relationship Id="rId46" Type="http://schemas.openxmlformats.org/officeDocument/2006/relationships/tags" Target="../tags/tag66.xml"/><Relationship Id="rId45" Type="http://schemas.openxmlformats.org/officeDocument/2006/relationships/tags" Target="../tags/tag65.xml"/><Relationship Id="rId44" Type="http://schemas.openxmlformats.org/officeDocument/2006/relationships/tags" Target="../tags/tag64.xml"/><Relationship Id="rId43" Type="http://schemas.openxmlformats.org/officeDocument/2006/relationships/tags" Target="../tags/tag63.xml"/><Relationship Id="rId42" Type="http://schemas.openxmlformats.org/officeDocument/2006/relationships/tags" Target="../tags/tag62.xml"/><Relationship Id="rId41" Type="http://schemas.openxmlformats.org/officeDocument/2006/relationships/tags" Target="../tags/tag61.xml"/><Relationship Id="rId40" Type="http://schemas.openxmlformats.org/officeDocument/2006/relationships/tags" Target="../tags/tag60.xml"/><Relationship Id="rId4" Type="http://schemas.openxmlformats.org/officeDocument/2006/relationships/tags" Target="../tags/tag24.xml"/><Relationship Id="rId39" Type="http://schemas.openxmlformats.org/officeDocument/2006/relationships/tags" Target="../tags/tag59.xml"/><Relationship Id="rId38" Type="http://schemas.openxmlformats.org/officeDocument/2006/relationships/tags" Target="../tags/tag58.xml"/><Relationship Id="rId37" Type="http://schemas.openxmlformats.org/officeDocument/2006/relationships/tags" Target="../tags/tag57.xml"/><Relationship Id="rId36" Type="http://schemas.openxmlformats.org/officeDocument/2006/relationships/tags" Target="../tags/tag56.xml"/><Relationship Id="rId35" Type="http://schemas.openxmlformats.org/officeDocument/2006/relationships/tags" Target="../tags/tag55.xml"/><Relationship Id="rId34" Type="http://schemas.openxmlformats.org/officeDocument/2006/relationships/tags" Target="../tags/tag54.xml"/><Relationship Id="rId33" Type="http://schemas.openxmlformats.org/officeDocument/2006/relationships/tags" Target="../tags/tag53.xml"/><Relationship Id="rId32" Type="http://schemas.openxmlformats.org/officeDocument/2006/relationships/tags" Target="../tags/tag52.xml"/><Relationship Id="rId31" Type="http://schemas.openxmlformats.org/officeDocument/2006/relationships/tags" Target="../tags/tag51.xml"/><Relationship Id="rId30" Type="http://schemas.openxmlformats.org/officeDocument/2006/relationships/tags" Target="../tags/tag50.xml"/><Relationship Id="rId3" Type="http://schemas.openxmlformats.org/officeDocument/2006/relationships/tags" Target="../tags/tag23.xml"/><Relationship Id="rId29" Type="http://schemas.openxmlformats.org/officeDocument/2006/relationships/tags" Target="../tags/tag49.xml"/><Relationship Id="rId28" Type="http://schemas.openxmlformats.org/officeDocument/2006/relationships/tags" Target="../tags/tag48.xml"/><Relationship Id="rId27" Type="http://schemas.openxmlformats.org/officeDocument/2006/relationships/tags" Target="../tags/tag47.xml"/><Relationship Id="rId26" Type="http://schemas.openxmlformats.org/officeDocument/2006/relationships/tags" Target="../tags/tag46.xml"/><Relationship Id="rId25" Type="http://schemas.openxmlformats.org/officeDocument/2006/relationships/tags" Target="../tags/tag45.xml"/><Relationship Id="rId24" Type="http://schemas.openxmlformats.org/officeDocument/2006/relationships/tags" Target="../tags/tag44.xml"/><Relationship Id="rId23" Type="http://schemas.openxmlformats.org/officeDocument/2006/relationships/tags" Target="../tags/tag43.xml"/><Relationship Id="rId22" Type="http://schemas.openxmlformats.org/officeDocument/2006/relationships/tags" Target="../tags/tag42.xml"/><Relationship Id="rId21" Type="http://schemas.openxmlformats.org/officeDocument/2006/relationships/tags" Target="../tags/tag41.xml"/><Relationship Id="rId20" Type="http://schemas.openxmlformats.org/officeDocument/2006/relationships/tags" Target="../tags/tag40.xml"/><Relationship Id="rId2" Type="http://schemas.openxmlformats.org/officeDocument/2006/relationships/tags" Target="../tags/tag22.xml"/><Relationship Id="rId19" Type="http://schemas.openxmlformats.org/officeDocument/2006/relationships/tags" Target="../tags/tag39.xml"/><Relationship Id="rId18" Type="http://schemas.openxmlformats.org/officeDocument/2006/relationships/tags" Target="../tags/tag38.xml"/><Relationship Id="rId17" Type="http://schemas.openxmlformats.org/officeDocument/2006/relationships/tags" Target="../tags/tag37.xml"/><Relationship Id="rId16" Type="http://schemas.openxmlformats.org/officeDocument/2006/relationships/tags" Target="../tags/tag36.xml"/><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2.xml"/></Relationships>
</file>

<file path=ppt/slides/_rels/slide8.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1" Type="http://schemas.openxmlformats.org/officeDocument/2006/relationships/slideLayout" Target="../slideLayouts/slideLayout6.xml"/><Relationship Id="rId20" Type="http://schemas.openxmlformats.org/officeDocument/2006/relationships/tags" Target="../tags/tag102.xml"/><Relationship Id="rId2" Type="http://schemas.openxmlformats.org/officeDocument/2006/relationships/tags" Target="../tags/tag84.xml"/><Relationship Id="rId19" Type="http://schemas.openxmlformats.org/officeDocument/2006/relationships/tags" Target="../tags/tag101.xml"/><Relationship Id="rId18" Type="http://schemas.openxmlformats.org/officeDocument/2006/relationships/tags" Target="../tags/tag100.xml"/><Relationship Id="rId17" Type="http://schemas.openxmlformats.org/officeDocument/2006/relationships/tags" Target="../tags/tag99.xml"/><Relationship Id="rId16" Type="http://schemas.openxmlformats.org/officeDocument/2006/relationships/tags" Target="../tags/tag98.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3.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1125855" y="2208530"/>
            <a:ext cx="10139045" cy="166497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4400" dirty="0">
                <a:solidFill>
                  <a:schemeClr val="accent1">
                    <a:lumMod val="50000"/>
                  </a:schemeClr>
                </a:solidFill>
                <a:latin typeface="黑体" charset="0"/>
                <a:ea typeface="黑体" charset="0"/>
                <a:cs typeface="黑体" charset="0"/>
              </a:rPr>
              <a:t>第三章　</a:t>
            </a:r>
            <a:r>
              <a:rPr lang="zh-CN" altLang="en-US" sz="4400" b="1" dirty="0">
                <a:solidFill>
                  <a:schemeClr val="accent1">
                    <a:lumMod val="50000"/>
                  </a:schemeClr>
                </a:solidFill>
                <a:latin typeface="黑体" charset="0"/>
                <a:ea typeface="黑体" charset="0"/>
                <a:cs typeface="黑体" charset="0"/>
                <a:sym typeface="+mn-ea"/>
              </a:rPr>
              <a:t> 幼儿园课程与幼儿园教育活动</a:t>
            </a:r>
            <a:endParaRPr lang="zh-CN" altLang="en-US" sz="4400" b="1" dirty="0">
              <a:solidFill>
                <a:schemeClr val="accent1">
                  <a:lumMod val="50000"/>
                </a:schemeClr>
              </a:solidFill>
              <a:latin typeface="黑体" charset="0"/>
              <a:ea typeface="黑体" charset="0"/>
              <a:cs typeface="黑体" charset="0"/>
              <a:sym typeface="+mn-ea"/>
            </a:endParaRPr>
          </a:p>
        </p:txBody>
      </p:sp>
    </p:spTree>
    <p:custDataLst>
      <p:tags r:id="rId2"/>
    </p:custDataLst>
  </p:cSld>
  <p:clrMapOvr>
    <a:masterClrMapping/>
  </p:clrMapOvr>
  <p:transition spd="slow" advClick="0" advTm="6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a:t>
            </a:r>
            <a:r>
              <a:rPr lang="zh-CN" altLang="en-US" sz="2800" kern="1200" dirty="0">
                <a:solidFill>
                  <a:schemeClr val="accent1">
                    <a:lumMod val="50000"/>
                  </a:schemeClr>
                </a:solidFill>
                <a:cs typeface="黑体" charset="0"/>
              </a:rPr>
              <a:t>二）对教学在儿童发展和教育中作用的理论研究</a:t>
            </a:r>
            <a:endParaRPr lang="zh-CN" altLang="en-US" sz="2800" kern="1200" dirty="0">
              <a:solidFill>
                <a:schemeClr val="accent1">
                  <a:lumMod val="50000"/>
                </a:schemeClr>
              </a:solidFill>
              <a:cs typeface="黑体" charset="0"/>
            </a:endParaRPr>
          </a:p>
        </p:txBody>
      </p:sp>
      <p:sp>
        <p:nvSpPr>
          <p:cNvPr id="3" name="文本框 2"/>
          <p:cNvSpPr txBox="1"/>
          <p:nvPr/>
        </p:nvSpPr>
        <p:spPr>
          <a:xfrm>
            <a:off x="1016000" y="2058988"/>
            <a:ext cx="6818313" cy="3784600"/>
          </a:xfrm>
          <a:prstGeom prst="rect">
            <a:avLst/>
          </a:prstGeom>
          <a:noFill/>
        </p:spPr>
        <p:txBody>
          <a:bodyPr wrap="square" rtlCol="0">
            <a:spAutoFit/>
          </a:bodyPr>
          <a:lstStyle/>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tx1"/>
                </a:solidFill>
                <a:latin typeface="微软雅黑" pitchFamily="34" charset="-122"/>
                <a:ea typeface="微软雅黑" pitchFamily="34" charset="-122"/>
                <a:cs typeface="+mn-cs"/>
              </a:rPr>
              <a:t>布鲁纳提出了一系列与儿童发展有关的教育、教学建议：</a:t>
            </a:r>
            <a:endParaRPr kumimoji="0" lang="zh-CN" altLang="en-US" sz="2200" kern="1200" cap="none" spc="0" normalizeH="0" baseline="0" noProof="0" dirty="0">
              <a:solidFill>
                <a:schemeClr val="tx1"/>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endParaRPr kumimoji="0" lang="zh-CN" altLang="en-US" sz="2200" kern="1200" cap="none" spc="0" normalizeH="0" baseline="0" noProof="0" dirty="0">
              <a:solidFill>
                <a:schemeClr val="tx1"/>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tx1"/>
                </a:solidFill>
                <a:latin typeface="微软雅黑" pitchFamily="34" charset="-122"/>
                <a:ea typeface="微软雅黑" pitchFamily="34" charset="-122"/>
                <a:cs typeface="+mn-cs"/>
              </a:rPr>
              <a:t> ①除了要传授特定的学科探究形式外，还应注重传授一般的表征形式；</a:t>
            </a:r>
            <a:endParaRPr kumimoji="0" lang="zh-CN" altLang="en-US" sz="2200" kern="1200" cap="none" spc="0" normalizeH="0" baseline="0" noProof="0" dirty="0">
              <a:solidFill>
                <a:schemeClr val="tx1"/>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tx1"/>
                </a:solidFill>
                <a:latin typeface="微软雅黑" pitchFamily="34" charset="-122"/>
                <a:ea typeface="微软雅黑" pitchFamily="34" charset="-122"/>
                <a:cs typeface="+mn-cs"/>
              </a:rPr>
              <a:t>②设计课程时，应力求做到从动作的表征形式到符号的表征形式；</a:t>
            </a:r>
            <a:endParaRPr kumimoji="0" lang="zh-CN" altLang="en-US" sz="2200" kern="1200" cap="none" spc="0" normalizeH="0" baseline="0" noProof="0" dirty="0">
              <a:solidFill>
                <a:schemeClr val="tx1"/>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tx1"/>
                </a:solidFill>
                <a:latin typeface="微软雅黑" pitchFamily="34" charset="-122"/>
                <a:ea typeface="微软雅黑" pitchFamily="34" charset="-122"/>
                <a:cs typeface="+mn-cs"/>
              </a:rPr>
              <a:t>③要让儿童真正掌握传授给他们的智慧工具，让他们依赖这些工具进行活动，以促进发现式的学习。</a:t>
            </a:r>
            <a:endParaRPr kumimoji="0" lang="zh-CN" altLang="en-US" sz="2200" kern="1200" cap="none" spc="0" normalizeH="0" baseline="0" noProof="0" dirty="0">
              <a:solidFill>
                <a:schemeClr val="tx1"/>
              </a:solidFill>
              <a:latin typeface="微软雅黑" pitchFamily="34" charset="-122"/>
              <a:ea typeface="微软雅黑" pitchFamily="34" charset="-122"/>
              <a:cs typeface="+mn-cs"/>
            </a:endParaRPr>
          </a:p>
        </p:txBody>
      </p:sp>
      <p:pic>
        <p:nvPicPr>
          <p:cNvPr id="4" name="图片 3"/>
          <p:cNvPicPr>
            <a:picLocks noChangeAspect="1"/>
          </p:cNvPicPr>
          <p:nvPr/>
        </p:nvPicPr>
        <p:blipFill>
          <a:blip r:embed="rId1"/>
          <a:stretch>
            <a:fillRect/>
          </a:stretch>
        </p:blipFill>
        <p:spPr>
          <a:xfrm>
            <a:off x="8305800" y="2576513"/>
            <a:ext cx="3163888" cy="1951038"/>
          </a:xfrm>
          <a:prstGeom prst="rect">
            <a:avLst/>
          </a:prstGeom>
          <a:ln>
            <a:noFill/>
          </a:ln>
          <a:effectLst>
            <a:outerShdw blurRad="292100" dist="139700" dir="2700000" algn="tl" rotWithShape="0">
              <a:srgbClr val="333333">
                <a:alpha val="65000"/>
              </a:srgbClr>
            </a:outerShdw>
          </a:effectLst>
        </p:spPr>
      </p:pic>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二、 教学与幼儿园课程中的教学</a:t>
            </a:r>
            <a:endParaRPr lang="zh-CN" altLang="en-US" kern="1200" dirty="0">
              <a:solidFill>
                <a:schemeClr val="accent1">
                  <a:lumMod val="50000"/>
                </a:schemeClr>
              </a:solidFill>
              <a:cs typeface="黑体" charset="0"/>
            </a:endParaRPr>
          </a:p>
        </p:txBody>
      </p:sp>
      <p:pic>
        <p:nvPicPr>
          <p:cNvPr id="6" name="图片 5" descr="1996186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64920" y="3308350"/>
            <a:ext cx="307340" cy="307340"/>
          </a:xfrm>
          <a:prstGeom prst="rect">
            <a:avLst/>
          </a:prstGeom>
        </p:spPr>
      </p:pic>
      <p:pic>
        <p:nvPicPr>
          <p:cNvPr id="7" name="图片 6" descr="1996186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198880" y="4166235"/>
            <a:ext cx="319405" cy="319405"/>
          </a:xfrm>
          <a:prstGeom prst="rect">
            <a:avLst/>
          </a:prstGeom>
        </p:spPr>
      </p:pic>
      <p:pic>
        <p:nvPicPr>
          <p:cNvPr id="8" name="图片 7" descr="19961861"/>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38250" y="4996180"/>
            <a:ext cx="332105" cy="332105"/>
          </a:xfrm>
          <a:prstGeom prst="rect">
            <a:avLst/>
          </a:prstGeom>
        </p:spPr>
      </p:pic>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a:t>
            </a:r>
            <a:r>
              <a:rPr lang="zh-CN" altLang="en-US" sz="2800" kern="1200" dirty="0">
                <a:solidFill>
                  <a:schemeClr val="accent1">
                    <a:lumMod val="50000"/>
                  </a:schemeClr>
                </a:solidFill>
                <a:cs typeface="黑体" charset="0"/>
              </a:rPr>
              <a:t>二）对教学在儿童发展和教育中作用的理论研究</a:t>
            </a:r>
            <a:endParaRPr lang="zh-CN" altLang="en-US" sz="2800" kern="1200" dirty="0">
              <a:solidFill>
                <a:schemeClr val="accent1">
                  <a:lumMod val="50000"/>
                </a:schemeClr>
              </a:solidFill>
              <a:cs typeface="黑体" charset="0"/>
            </a:endParaRPr>
          </a:p>
        </p:txBody>
      </p:sp>
      <p:sp>
        <p:nvSpPr>
          <p:cNvPr id="3" name="文本框 2"/>
          <p:cNvSpPr txBox="1"/>
          <p:nvPr/>
        </p:nvSpPr>
        <p:spPr>
          <a:xfrm>
            <a:off x="1016000" y="1874838"/>
            <a:ext cx="6818313" cy="2963545"/>
          </a:xfrm>
          <a:prstGeom prst="rect">
            <a:avLst/>
          </a:prstGeom>
          <a:noFill/>
        </p:spPr>
        <p:txBody>
          <a:bodyPr wrap="square" rtlCol="0">
            <a:spAutoFit/>
          </a:bodyPr>
          <a:lstStyle/>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 随着对教学本质的揭示、教学目标的制定、教学内容的组织以及教学方法的选择等方面研究的深入，人们已经越来越多地关注到在教师与儿童双边活动中充分发挥儿童的主体精神的问题，摒弃了让儿童处于被动、盲从地位的做法，</a:t>
            </a:r>
            <a:r>
              <a:rPr kumimoji="0" lang="zh-CN" altLang="en-US" sz="2200" kern="1200" cap="none" spc="0" normalizeH="0" baseline="0" noProof="0" dirty="0">
                <a:solidFill>
                  <a:srgbClr val="F98646"/>
                </a:solidFill>
                <a:latin typeface="微软雅黑" pitchFamily="34" charset="-122"/>
                <a:ea typeface="微软雅黑" pitchFamily="34" charset="-122"/>
                <a:cs typeface="+mn-cs"/>
              </a:rPr>
              <a:t>尊重儿童，发挥儿童在学习活动中的主动性和自主性，积极引导儿童的探索和发现活动。</a:t>
            </a:r>
            <a:endParaRPr kumimoji="0" lang="zh-CN" altLang="en-US" sz="2200" kern="1200" cap="none" spc="0" normalizeH="0" baseline="0" noProof="0" dirty="0">
              <a:solidFill>
                <a:srgbClr val="F98646"/>
              </a:solidFill>
              <a:latin typeface="微软雅黑" pitchFamily="34" charset="-122"/>
              <a:ea typeface="微软雅黑" pitchFamily="34" charset="-122"/>
              <a:cs typeface="+mn-cs"/>
            </a:endParaRPr>
          </a:p>
        </p:txBody>
      </p:sp>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二、 教学与幼儿园课程中的教学</a:t>
            </a:r>
            <a:endParaRPr lang="zh-CN" altLang="en-US" kern="1200" dirty="0">
              <a:solidFill>
                <a:schemeClr val="accent1">
                  <a:lumMod val="50000"/>
                </a:schemeClr>
              </a:solidFill>
              <a:cs typeface="黑体" charset="0"/>
            </a:endParaRPr>
          </a:p>
        </p:txBody>
      </p:sp>
      <p:sp>
        <p:nvSpPr>
          <p:cNvPr id="2" name="文本框 1"/>
          <p:cNvSpPr txBox="1"/>
          <p:nvPr/>
        </p:nvSpPr>
        <p:spPr>
          <a:xfrm>
            <a:off x="709295" y="5156835"/>
            <a:ext cx="10593070" cy="1198880"/>
          </a:xfrm>
          <a:prstGeom prst="rect">
            <a:avLst/>
          </a:prstGeom>
          <a:noFill/>
        </p:spPr>
        <p:txBody>
          <a:bodyPr wrap="square" rtlCol="0">
            <a:spAutoFit/>
          </a:bodyPr>
          <a:p>
            <a:pPr indent="457200"/>
            <a:r>
              <a:rPr lang="zh-CN" altLang="en-US" sz="2400" noProof="0" dirty="0">
                <a:solidFill>
                  <a:schemeClr val="bg2">
                    <a:lumMod val="25000"/>
                  </a:schemeClr>
                </a:solidFill>
                <a:latin typeface="微软雅黑" pitchFamily="34" charset="-122"/>
                <a:ea typeface="微软雅黑" pitchFamily="34" charset="-122"/>
                <a:sym typeface="+mn-ea"/>
              </a:rPr>
              <a:t>真正高质量的教学不仅要完成社会对儿童的教育要求，而且还要充分顾及儿童的发展水平和需要，将儿童的发展纳入合乎社会要求的轨道，这正是在教育实践中运用各种理论时所必须要解决的一个重要问题。</a:t>
            </a:r>
            <a:endParaRPr kumimoji="0" lang="zh-CN" altLang="en-US" sz="2400" kern="1200" cap="none" spc="0" normalizeH="0" baseline="0" noProof="0" dirty="0">
              <a:solidFill>
                <a:schemeClr val="bg2">
                  <a:lumMod val="25000"/>
                </a:schemeClr>
              </a:solidFill>
              <a:latin typeface="微软雅黑" pitchFamily="34" charset="-122"/>
              <a:ea typeface="微软雅黑" pitchFamily="34" charset="-122"/>
              <a:cs typeface="+mn-cs"/>
            </a:endParaRPr>
          </a:p>
        </p:txBody>
      </p:sp>
      <p:pic>
        <p:nvPicPr>
          <p:cNvPr id="5" name="图片 4"/>
          <p:cNvPicPr>
            <a:picLocks noChangeAspect="1"/>
          </p:cNvPicPr>
          <p:nvPr/>
        </p:nvPicPr>
        <p:blipFill>
          <a:blip r:embed="rId1"/>
          <a:stretch>
            <a:fillRect/>
          </a:stretch>
        </p:blipFill>
        <p:spPr>
          <a:xfrm>
            <a:off x="8461375" y="2574925"/>
            <a:ext cx="2722245" cy="2040890"/>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16000" y="2058988"/>
            <a:ext cx="10364788" cy="4195763"/>
          </a:xfrm>
          <a:prstGeom prst="rect">
            <a:avLst/>
          </a:prstGeom>
          <a:noFill/>
        </p:spPr>
        <p:txBody>
          <a:bodyPr wrap="square" rtlCol="0">
            <a:spAutoFit/>
          </a:bodyPr>
          <a:lstStyle/>
          <a:p>
            <a:pPr marR="0" defTabSz="914400" eaLnBrk="1" fontAlgn="auto" hangingPunct="1">
              <a:lnSpc>
                <a:spcPts val="3200"/>
              </a:lnSpc>
              <a:spcBef>
                <a:spcPts val="0"/>
              </a:spcBef>
              <a:spcAft>
                <a:spcPts val="0"/>
              </a:spcAft>
              <a:buClrTx/>
              <a:buSzTx/>
              <a:buFontTx/>
              <a:buNone/>
              <a:defRPr/>
            </a:pPr>
            <a:r>
              <a:rPr kumimoji="0" lang="zh-CN" altLang="en-US" sz="3200" kern="1200" cap="none" spc="0" normalizeH="0" baseline="0" noProof="0" dirty="0">
                <a:solidFill>
                  <a:schemeClr val="accent2">
                    <a:lumMod val="75000"/>
                  </a:schemeClr>
                </a:solidFill>
                <a:latin typeface="微软雅黑" pitchFamily="34" charset="-122"/>
                <a:ea typeface="微软雅黑" pitchFamily="34" charset="-122"/>
                <a:cs typeface="+mn-cs"/>
              </a:rPr>
              <a:t>游戏</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     没有社会功利目的的，它强调的是“过程”、“表现”和儿童自主的活动，它能够在最高程度上顺应儿童的自然发展。</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zh-CN" altLang="en-US" sz="3200" kern="1200" cap="none" spc="0" normalizeH="0" baseline="0" noProof="0" dirty="0">
                <a:solidFill>
                  <a:schemeClr val="accent2">
                    <a:lumMod val="75000"/>
                  </a:schemeClr>
                </a:solidFill>
                <a:latin typeface="微软雅黑" pitchFamily="34" charset="-122"/>
                <a:ea typeface="微软雅黑" pitchFamily="34" charset="-122"/>
                <a:cs typeface="+mn-cs"/>
              </a:rPr>
              <a:t>教学</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        是一种有目的、有计划的由教师对儿童施加影响的活动，它承担着文化传递的任务，它更多强调的是教师的作用。</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游戏和教学又是两种有本质区别的活动，两者不可相互替代，它们能相互补充，相得益彰。</a:t>
            </a: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4" name="KSO_Shape"/>
          <p:cNvSpPr/>
          <p:nvPr/>
        </p:nvSpPr>
        <p:spPr>
          <a:xfrm rot="5400000">
            <a:off x="6181725" y="4557713"/>
            <a:ext cx="777875" cy="42862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三、 幼儿园教育活动中游戏与教学的优化结合</a:t>
            </a:r>
            <a:endParaRPr lang="zh-CN" altLang="en-US" kern="1200" dirty="0">
              <a:solidFill>
                <a:schemeClr val="accent1">
                  <a:lumMod val="50000"/>
                </a:schemeClr>
              </a:solidFill>
              <a:cs typeface="黑体" charset="0"/>
            </a:endParaRPr>
          </a:p>
        </p:txBody>
      </p:sp>
      <p:sp>
        <p:nvSpPr>
          <p:cNvPr id="6"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（一） 游戏与教学的关系</a:t>
            </a:r>
            <a:endParaRPr lang="zh-CN" altLang="en-US" sz="2800" kern="1200" dirty="0">
              <a:solidFill>
                <a:schemeClr val="accent1">
                  <a:lumMod val="50000"/>
                </a:schemeClr>
              </a:solidFill>
              <a:cs typeface="黑体" charset="0"/>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三、 幼儿园教育活动中游戏与教学的优化结合</a:t>
            </a:r>
            <a:endParaRPr lang="zh-CN" altLang="en-US" kern="1200" dirty="0">
              <a:solidFill>
                <a:schemeClr val="accent1">
                  <a:lumMod val="50000"/>
                </a:schemeClr>
              </a:solidFill>
              <a:cs typeface="黑体" charset="0"/>
            </a:endParaRPr>
          </a:p>
        </p:txBody>
      </p:sp>
      <p:sp>
        <p:nvSpPr>
          <p:cNvPr id="6"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（一） 游戏与教学的关系</a:t>
            </a:r>
            <a:endParaRPr lang="zh-CN" altLang="en-US" sz="2800" kern="1200" dirty="0">
              <a:solidFill>
                <a:schemeClr val="accent1">
                  <a:lumMod val="50000"/>
                </a:schemeClr>
              </a:solidFill>
              <a:cs typeface="黑体" charset="0"/>
            </a:endParaRPr>
          </a:p>
        </p:txBody>
      </p:sp>
      <p:sp>
        <p:nvSpPr>
          <p:cNvPr id="2" name="文本框 1"/>
          <p:cNvSpPr txBox="1"/>
          <p:nvPr/>
        </p:nvSpPr>
        <p:spPr>
          <a:xfrm>
            <a:off x="565785" y="1835785"/>
            <a:ext cx="4104005" cy="4407535"/>
          </a:xfrm>
          <a:prstGeom prst="rect">
            <a:avLst/>
          </a:prstGeom>
          <a:noFill/>
        </p:spPr>
        <p:txBody>
          <a:bodyPr wrap="square" rtlCol="0">
            <a:spAutoFit/>
          </a:bodyPr>
          <a:p>
            <a:pPr indent="457200">
              <a:lnSpc>
                <a:spcPct val="130000"/>
              </a:lnSpc>
            </a:pPr>
            <a:r>
              <a:rPr lang="zh-CN" altLang="en-US" sz="2400"/>
              <a:t>在幼儿园课程中，由于游戏和教学的存在，不论是教师根据预定的计划实施教育活动，还是幼儿在教师创设的游戏/教学环境中进行学习，都能够“反映他们（教师）为儿童学习而设计的计划，在同时也能对儿童的打算有所反映（见图3-1）”。</a:t>
            </a:r>
            <a:endParaRPr lang="zh-CN" altLang="en-US" sz="2400"/>
          </a:p>
        </p:txBody>
      </p:sp>
      <p:pic>
        <p:nvPicPr>
          <p:cNvPr id="5" name="图片 4"/>
          <p:cNvPicPr>
            <a:picLocks noChangeAspect="1"/>
          </p:cNvPicPr>
          <p:nvPr/>
        </p:nvPicPr>
        <p:blipFill>
          <a:blip r:embed="rId1"/>
          <a:stretch>
            <a:fillRect/>
          </a:stretch>
        </p:blipFill>
        <p:spPr>
          <a:xfrm>
            <a:off x="5293360" y="2484755"/>
            <a:ext cx="6446520" cy="2425700"/>
          </a:xfrm>
          <a:prstGeom prst="rect">
            <a:avLst/>
          </a:prstGeom>
          <a:ln w="34925">
            <a:solidFill>
              <a:schemeClr val="accent1"/>
            </a:solidFill>
          </a:ln>
          <a:effectLst>
            <a:outerShdw blurRad="292100" dist="139700" dir="2700000" algn="tl" rotWithShape="0">
              <a:srgbClr val="333333">
                <a:alpha val="65000"/>
              </a:srgbClr>
            </a:outerShdw>
          </a:effectLst>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三、 幼儿园教育活动中游戏与教学的优化结合</a:t>
            </a:r>
            <a:endParaRPr lang="zh-CN" altLang="en-US" kern="1200" dirty="0">
              <a:solidFill>
                <a:schemeClr val="accent1">
                  <a:lumMod val="50000"/>
                </a:schemeClr>
              </a:solidFill>
              <a:cs typeface="黑体" charset="0"/>
            </a:endParaRPr>
          </a:p>
        </p:txBody>
      </p:sp>
      <p:sp>
        <p:nvSpPr>
          <p:cNvPr id="6"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（一） 游戏与教学的关系</a:t>
            </a:r>
            <a:endParaRPr lang="zh-CN" altLang="en-US" sz="2800" kern="1200" dirty="0">
              <a:solidFill>
                <a:schemeClr val="accent1">
                  <a:lumMod val="50000"/>
                </a:schemeClr>
              </a:solidFill>
              <a:cs typeface="黑体" charset="0"/>
            </a:endParaRPr>
          </a:p>
        </p:txBody>
      </p:sp>
      <p:sp>
        <p:nvSpPr>
          <p:cNvPr id="7" name="文本框 6"/>
          <p:cNvSpPr txBox="1"/>
          <p:nvPr/>
        </p:nvSpPr>
        <p:spPr>
          <a:xfrm>
            <a:off x="531495" y="1868170"/>
            <a:ext cx="5911215" cy="3784600"/>
          </a:xfrm>
          <a:prstGeom prst="rect">
            <a:avLst/>
          </a:prstGeom>
          <a:noFill/>
        </p:spPr>
        <p:txBody>
          <a:bodyPr wrap="square" rtlCol="0">
            <a:spAutoFit/>
          </a:bodyPr>
          <a:p>
            <a:r>
              <a:rPr lang="zh-CN" altLang="en-US" sz="2000">
                <a:solidFill>
                  <a:srgbClr val="F98646"/>
                </a:solidFill>
              </a:rPr>
              <a:t>伍德</a:t>
            </a:r>
            <a:r>
              <a:rPr lang="zh-CN" altLang="en-US" sz="2000"/>
              <a:t>等人提出：</a:t>
            </a:r>
            <a:endParaRPr lang="zh-CN" altLang="en-US" sz="2000"/>
          </a:p>
          <a:p>
            <a:endParaRPr lang="zh-CN" altLang="en-US" sz="2000"/>
          </a:p>
          <a:p>
            <a:r>
              <a:rPr lang="zh-CN" altLang="en-US" sz="2000"/>
              <a:t>要知道儿童的打算，只能来自一种能鼓励儿童自由表达和自我完成的课程，</a:t>
            </a:r>
            <a:endParaRPr lang="zh-CN" altLang="en-US" sz="2000"/>
          </a:p>
          <a:p>
            <a:r>
              <a:rPr lang="zh-CN" altLang="en-US" sz="2000"/>
              <a:t>有赖于对儿童游戏的观察，有赖于在儿童游戏中对儿童的支持性的交互作用，还有赖于为儿童而建立的，与之相连的，并能给予反应的反馈系统。</a:t>
            </a:r>
            <a:endParaRPr lang="zh-CN" altLang="en-US" sz="2000"/>
          </a:p>
          <a:p>
            <a:endParaRPr lang="zh-CN" altLang="en-US" sz="2000"/>
          </a:p>
          <a:p>
            <a:r>
              <a:rPr lang="zh-CN" altLang="en-US" sz="2000"/>
              <a:t>课程的这种结构应该是不强加予儿童的，特别是我们指的课程是‘工作’和游戏，教师指导的儿童中心的活动处于连续体之间的一个位置上，它为课程如何被接受和解释提供了反馈</a:t>
            </a:r>
            <a:endParaRPr lang="zh-CN" altLang="en-US" sz="2000"/>
          </a:p>
        </p:txBody>
      </p:sp>
      <p:pic>
        <p:nvPicPr>
          <p:cNvPr id="2" name="图片 1"/>
          <p:cNvPicPr>
            <a:picLocks noChangeAspect="1"/>
          </p:cNvPicPr>
          <p:nvPr/>
        </p:nvPicPr>
        <p:blipFill>
          <a:blip r:embed="rId1"/>
          <a:stretch>
            <a:fillRect/>
          </a:stretch>
        </p:blipFill>
        <p:spPr>
          <a:xfrm>
            <a:off x="6748145" y="2870200"/>
            <a:ext cx="5170805" cy="1696720"/>
          </a:xfrm>
          <a:prstGeom prst="rect">
            <a:avLst/>
          </a:prstGeom>
          <a:ln w="25400">
            <a:solidFill>
              <a:schemeClr val="accent1"/>
            </a:solidFill>
          </a:ln>
          <a:effectLst>
            <a:outerShdw blurRad="292100" dist="139700" dir="2700000" algn="tl" rotWithShape="0">
              <a:srgbClr val="333333">
                <a:alpha val="65000"/>
              </a:srgbClr>
            </a:outerShdw>
          </a:effectLst>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88975" y="1628775"/>
            <a:ext cx="10741660" cy="2143125"/>
          </a:xfrm>
          <a:prstGeom prst="rect">
            <a:avLst/>
          </a:prstGeom>
          <a:noFill/>
        </p:spPr>
        <p:txBody>
          <a:bodyPr wrap="square" rtlCol="0">
            <a:spAutoFit/>
          </a:bodyPr>
          <a:lstStyle/>
          <a:p>
            <a:pPr marR="0" indent="539750" defTabSz="914400" eaLnBrk="1" fontAlgn="auto" hangingPunct="1">
              <a:lnSpc>
                <a:spcPts val="32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mn-lt"/>
                <a:ea typeface="+mn-lt"/>
                <a:cs typeface="+mn-lt"/>
              </a:rPr>
              <a:t>在幼儿园教育活动中，幼儿的行为不应只是简单地被归为“游戏，或非游戏”，而应被看作处于一个从“纯游戏”到“非游戏”的连续体的相关联的位置上。一个以不同行动和交互作用方式显现的幼儿园教育活动，是在一种从“纯游戏”到“非游戏”的连续体上来回移动的活动状态，幼儿在其“纯游戏”和“非游戏”的活动状态之间经常变化着他们自己活动的性质。</a:t>
            </a:r>
            <a:endParaRPr kumimoji="0" lang="zh-CN" altLang="en-US" sz="2400" kern="1200" cap="none" spc="0" normalizeH="0" baseline="0" noProof="0" dirty="0">
              <a:solidFill>
                <a:schemeClr val="bg2">
                  <a:lumMod val="25000"/>
                </a:schemeClr>
              </a:solidFill>
              <a:latin typeface="+mn-lt"/>
              <a:ea typeface="+mn-lt"/>
              <a:cs typeface="+mn-lt"/>
            </a:endParaRPr>
          </a:p>
        </p:txBody>
      </p:sp>
      <p:sp>
        <p:nvSpPr>
          <p:cNvPr id="11266" name="标题 1"/>
          <p:cNvSpPr>
            <a:spLocks noGrp="1"/>
          </p:cNvSpPr>
          <p:nvPr>
            <p:ph type="title"/>
          </p:nvPr>
        </p:nvSpPr>
        <p:spPr>
          <a:xfrm>
            <a:off x="1101725" y="1905"/>
            <a:ext cx="10515600" cy="1101090"/>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三、 幼儿园教育活动中游戏与教学的优化结合</a:t>
            </a:r>
            <a:endParaRPr lang="zh-CN" altLang="en-US" kern="1200" dirty="0">
              <a:solidFill>
                <a:schemeClr val="accent1">
                  <a:lumMod val="50000"/>
                </a:schemeClr>
              </a:solidFill>
              <a:cs typeface="黑体" charset="0"/>
            </a:endParaRPr>
          </a:p>
        </p:txBody>
      </p:sp>
      <p:sp>
        <p:nvSpPr>
          <p:cNvPr id="100" name="文本框 99"/>
          <p:cNvSpPr txBox="1"/>
          <p:nvPr/>
        </p:nvSpPr>
        <p:spPr>
          <a:xfrm>
            <a:off x="836295" y="936625"/>
            <a:ext cx="717359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（二） 游戏与教学的结合</a:t>
            </a:r>
            <a:endParaRPr sz="2800" b="0">
              <a:solidFill>
                <a:schemeClr val="accent5">
                  <a:lumMod val="75000"/>
                </a:schemeClr>
              </a:solidFill>
              <a:latin typeface="黑体" charset="0"/>
              <a:ea typeface="黑体" charset="0"/>
              <a:cs typeface="黑体" charset="0"/>
            </a:endParaRPr>
          </a:p>
        </p:txBody>
      </p:sp>
      <p:pic>
        <p:nvPicPr>
          <p:cNvPr id="4" name="图片 3" descr="lQLPJwlALC0LUxrM5M0EorAlptPGICShagSiScE4QMYA_1186_228"/>
          <p:cNvPicPr>
            <a:picLocks noChangeAspect="1"/>
          </p:cNvPicPr>
          <p:nvPr/>
        </p:nvPicPr>
        <p:blipFill>
          <a:blip r:embed="rId1"/>
          <a:stretch>
            <a:fillRect/>
          </a:stretch>
        </p:blipFill>
        <p:spPr>
          <a:xfrm>
            <a:off x="1825625" y="4124325"/>
            <a:ext cx="8733155" cy="1678940"/>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60730" y="1628775"/>
            <a:ext cx="10669905" cy="1322070"/>
          </a:xfrm>
          <a:prstGeom prst="rect">
            <a:avLst/>
          </a:prstGeom>
          <a:noFill/>
        </p:spPr>
        <p:txBody>
          <a:bodyPr wrap="square" rtlCol="0">
            <a:spAutoFit/>
          </a:bodyPr>
          <a:lstStyle/>
          <a:p>
            <a:pPr marR="0" indent="539750" defTabSz="914400" eaLnBrk="1" fontAlgn="auto" hangingPunct="1">
              <a:lnSpc>
                <a:spcPts val="3200"/>
              </a:lnSpc>
              <a:spcBef>
                <a:spcPts val="0"/>
              </a:spcBef>
              <a:spcAft>
                <a:spcPts val="0"/>
              </a:spcAft>
              <a:buClrTx/>
              <a:buSzTx/>
              <a:buFontTx/>
              <a:buNone/>
              <a:defRPr/>
            </a:pPr>
            <a:r>
              <a:rPr kumimoji="0" lang="zh-CN" altLang="en-US" sz="2400" kern="1200" cap="none" spc="0" normalizeH="0" baseline="0" noProof="0" dirty="0">
                <a:solidFill>
                  <a:schemeClr val="bg2">
                    <a:lumMod val="25000"/>
                  </a:schemeClr>
                </a:solidFill>
                <a:latin typeface="+mn-lt"/>
                <a:ea typeface="+mn-lt"/>
                <a:cs typeface="+mn-lt"/>
              </a:rPr>
              <a:t>一个以不同行动和交互作用方式显现的幼儿园教育活动，是在一种从“教学”到“非教学”的连续体上来回移动的活动状态，教师在其“纯教学”和“非教学”的活动状态之间经常变化着他们自己活动的性质。</a:t>
            </a:r>
            <a:endParaRPr kumimoji="0" lang="zh-CN" altLang="en-US" sz="2400" kern="1200" cap="none" spc="0" normalizeH="0" baseline="0" noProof="0" dirty="0">
              <a:solidFill>
                <a:schemeClr val="bg2">
                  <a:lumMod val="25000"/>
                </a:schemeClr>
              </a:solidFill>
              <a:latin typeface="+mn-lt"/>
              <a:ea typeface="+mn-lt"/>
              <a:cs typeface="+mn-lt"/>
            </a:endParaRPr>
          </a:p>
        </p:txBody>
      </p:sp>
      <p:sp>
        <p:nvSpPr>
          <p:cNvPr id="11266" name="标题 1"/>
          <p:cNvSpPr>
            <a:spLocks noGrp="1"/>
          </p:cNvSpPr>
          <p:nvPr>
            <p:ph type="title"/>
          </p:nvPr>
        </p:nvSpPr>
        <p:spPr>
          <a:xfrm>
            <a:off x="1101725" y="1905"/>
            <a:ext cx="10515600" cy="1101090"/>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三、 幼儿园教育活动中游戏与教学的优化结合</a:t>
            </a:r>
            <a:endParaRPr lang="zh-CN" altLang="en-US" kern="1200" dirty="0">
              <a:solidFill>
                <a:schemeClr val="accent1">
                  <a:lumMod val="50000"/>
                </a:schemeClr>
              </a:solidFill>
              <a:cs typeface="黑体" charset="0"/>
            </a:endParaRPr>
          </a:p>
        </p:txBody>
      </p:sp>
      <p:sp>
        <p:nvSpPr>
          <p:cNvPr id="100" name="文本框 99"/>
          <p:cNvSpPr txBox="1"/>
          <p:nvPr/>
        </p:nvSpPr>
        <p:spPr>
          <a:xfrm>
            <a:off x="836295" y="936625"/>
            <a:ext cx="717359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（二） 游戏与教学的结合</a:t>
            </a:r>
            <a:endParaRPr sz="2800" b="0">
              <a:solidFill>
                <a:schemeClr val="accent5">
                  <a:lumMod val="75000"/>
                </a:schemeClr>
              </a:solidFill>
              <a:latin typeface="黑体" charset="0"/>
              <a:ea typeface="黑体" charset="0"/>
              <a:cs typeface="黑体" charset="0"/>
            </a:endParaRPr>
          </a:p>
        </p:txBody>
      </p:sp>
      <p:pic>
        <p:nvPicPr>
          <p:cNvPr id="5" name="图片 4" descr="lQLPJwP1BoRUMxrMyM0EyLCkELiFwm5Z0gSiScE7wMMA_1224_200"/>
          <p:cNvPicPr>
            <a:picLocks noChangeAspect="1"/>
          </p:cNvPicPr>
          <p:nvPr/>
        </p:nvPicPr>
        <p:blipFill>
          <a:blip r:embed="rId1"/>
          <a:stretch>
            <a:fillRect/>
          </a:stretch>
        </p:blipFill>
        <p:spPr>
          <a:xfrm>
            <a:off x="1682115" y="3425190"/>
            <a:ext cx="8844915" cy="1445260"/>
          </a:xfrm>
          <a:prstGeom prst="rect">
            <a:avLst/>
          </a:prstGeom>
        </p:spPr>
      </p:pic>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xfrm>
            <a:off x="1101725" y="90805"/>
            <a:ext cx="10515600" cy="1101090"/>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三、 幼儿园教育活动中游戏与教学的优化结合</a:t>
            </a:r>
            <a:endParaRPr lang="zh-CN" altLang="en-US" kern="1200" dirty="0">
              <a:solidFill>
                <a:schemeClr val="accent1">
                  <a:lumMod val="50000"/>
                </a:schemeClr>
              </a:solidFill>
              <a:cs typeface="黑体" charset="0"/>
            </a:endParaRPr>
          </a:p>
        </p:txBody>
      </p:sp>
      <p:sp>
        <p:nvSpPr>
          <p:cNvPr id="100" name="文本框 99"/>
          <p:cNvSpPr txBox="1"/>
          <p:nvPr/>
        </p:nvSpPr>
        <p:spPr>
          <a:xfrm>
            <a:off x="824230" y="1368425"/>
            <a:ext cx="717359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（二） 游戏与教学的结合</a:t>
            </a:r>
            <a:endParaRPr sz="2800" b="0">
              <a:solidFill>
                <a:schemeClr val="accent5">
                  <a:lumMod val="75000"/>
                </a:schemeClr>
              </a:solidFill>
              <a:latin typeface="黑体" charset="0"/>
              <a:ea typeface="黑体" charset="0"/>
              <a:cs typeface="黑体" charset="0"/>
            </a:endParaRPr>
          </a:p>
        </p:txBody>
      </p:sp>
      <p:sp>
        <p:nvSpPr>
          <p:cNvPr id="3" name="文本框 2"/>
          <p:cNvSpPr txBox="1"/>
          <p:nvPr/>
        </p:nvSpPr>
        <p:spPr>
          <a:xfrm>
            <a:off x="1017905" y="2106295"/>
            <a:ext cx="10542905" cy="829945"/>
          </a:xfrm>
          <a:prstGeom prst="rect">
            <a:avLst/>
          </a:prstGeom>
          <a:noFill/>
        </p:spPr>
        <p:txBody>
          <a:bodyPr wrap="square" rtlCol="0">
            <a:spAutoFit/>
          </a:bodyPr>
          <a:p>
            <a:r>
              <a:rPr lang="zh-CN" altLang="en-US" sz="2400"/>
              <a:t>可以将“纯游戏”到“纯教学”看作是幼儿园教育活动的两个极端，在这两个极端之间存在着无数种状态，它们反映的是游戏和教学的不同结合的程度。</a:t>
            </a:r>
            <a:endParaRPr lang="zh-CN" altLang="en-US" sz="2400"/>
          </a:p>
        </p:txBody>
      </p:sp>
      <p:pic>
        <p:nvPicPr>
          <p:cNvPr id="2" name="图片 1" descr="997DDEBF-7623-4F3B-AF02-E1CAFD218250"/>
          <p:cNvPicPr>
            <a:picLocks noChangeAspect="1"/>
          </p:cNvPicPr>
          <p:nvPr/>
        </p:nvPicPr>
        <p:blipFill>
          <a:blip r:embed="rId1"/>
          <a:stretch>
            <a:fillRect/>
          </a:stretch>
        </p:blipFill>
        <p:spPr>
          <a:xfrm>
            <a:off x="2893695" y="3001645"/>
            <a:ext cx="5516245" cy="3388995"/>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xfrm>
            <a:off x="1101725" y="90805"/>
            <a:ext cx="10515600" cy="1101090"/>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三、 幼儿园教育活动中游戏与教学的优化结合</a:t>
            </a:r>
            <a:endParaRPr lang="zh-CN" altLang="en-US" kern="1200" dirty="0">
              <a:solidFill>
                <a:schemeClr val="accent1">
                  <a:lumMod val="50000"/>
                </a:schemeClr>
              </a:solidFill>
              <a:cs typeface="黑体" charset="0"/>
            </a:endParaRPr>
          </a:p>
        </p:txBody>
      </p:sp>
      <p:sp>
        <p:nvSpPr>
          <p:cNvPr id="100" name="文本框 99"/>
          <p:cNvSpPr txBox="1"/>
          <p:nvPr/>
        </p:nvSpPr>
        <p:spPr>
          <a:xfrm>
            <a:off x="824230" y="1135380"/>
            <a:ext cx="717359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（二） 游戏与教学的结合</a:t>
            </a:r>
            <a:endParaRPr sz="2800" b="0">
              <a:solidFill>
                <a:schemeClr val="accent5">
                  <a:lumMod val="75000"/>
                </a:schemeClr>
              </a:solidFill>
              <a:latin typeface="黑体" charset="0"/>
              <a:ea typeface="黑体" charset="0"/>
              <a:cs typeface="黑体" charset="0"/>
            </a:endParaRPr>
          </a:p>
        </p:txBody>
      </p:sp>
      <p:sp>
        <p:nvSpPr>
          <p:cNvPr id="3" name="文本框 2"/>
          <p:cNvSpPr txBox="1"/>
          <p:nvPr/>
        </p:nvSpPr>
        <p:spPr>
          <a:xfrm>
            <a:off x="603250" y="1799590"/>
            <a:ext cx="4015740" cy="4523105"/>
          </a:xfrm>
          <a:prstGeom prst="rect">
            <a:avLst/>
          </a:prstGeom>
          <a:noFill/>
        </p:spPr>
        <p:txBody>
          <a:bodyPr wrap="square" rtlCol="0">
            <a:spAutoFit/>
          </a:bodyPr>
          <a:p>
            <a:pPr indent="457200"/>
            <a:r>
              <a:rPr lang="zh-CN" altLang="en-US" sz="2400"/>
              <a:t>从幼儿园教育活动的结构化程度出发，对幼儿园教育活动的性质作出说明，可以看到幼儿园课程中的各种教育活动，都可以在从“纯游戏”到“纯教学”的连续体上找到相应的位置，表明了幼儿园教育活动从无结构、低结构、高结构到完全结构化的不同特征，也表明了幼儿园教育活动强调过程或强调结果的不同价值取向。</a:t>
            </a:r>
            <a:endParaRPr lang="zh-CN" altLang="en-US" sz="2400"/>
          </a:p>
        </p:txBody>
      </p:sp>
      <p:pic>
        <p:nvPicPr>
          <p:cNvPr id="2" name="图片 1" descr="61C79A57-1288-416C-BFD3-C995851887CD"/>
          <p:cNvPicPr>
            <a:picLocks noChangeAspect="1"/>
          </p:cNvPicPr>
          <p:nvPr/>
        </p:nvPicPr>
        <p:blipFill>
          <a:blip r:embed="rId1"/>
          <a:stretch>
            <a:fillRect/>
          </a:stretch>
        </p:blipFill>
        <p:spPr>
          <a:xfrm>
            <a:off x="5471160" y="1757045"/>
            <a:ext cx="6003925" cy="422021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标题 1"/>
          <p:cNvSpPr>
            <a:spLocks noGrp="1"/>
          </p:cNvSpPr>
          <p:nvPr>
            <p:ph type="title"/>
          </p:nvPr>
        </p:nvSpPr>
        <p:spPr>
          <a:xfrm>
            <a:off x="1101725" y="90805"/>
            <a:ext cx="10515600" cy="1101090"/>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三、 幼儿园教育活动中游戏与教学的优化结合</a:t>
            </a:r>
            <a:endParaRPr lang="zh-CN" altLang="en-US" kern="1200" dirty="0">
              <a:solidFill>
                <a:schemeClr val="accent1">
                  <a:lumMod val="50000"/>
                </a:schemeClr>
              </a:solidFill>
              <a:cs typeface="黑体" charset="0"/>
            </a:endParaRPr>
          </a:p>
        </p:txBody>
      </p:sp>
      <p:sp>
        <p:nvSpPr>
          <p:cNvPr id="100" name="文本框 99"/>
          <p:cNvSpPr txBox="1"/>
          <p:nvPr/>
        </p:nvSpPr>
        <p:spPr>
          <a:xfrm>
            <a:off x="824230" y="1186180"/>
            <a:ext cx="717359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（二） 游戏与教学的结合</a:t>
            </a:r>
            <a:endParaRPr sz="2800" b="0">
              <a:solidFill>
                <a:schemeClr val="accent5">
                  <a:lumMod val="75000"/>
                </a:schemeClr>
              </a:solidFill>
              <a:latin typeface="黑体" charset="0"/>
              <a:ea typeface="黑体" charset="0"/>
              <a:cs typeface="黑体" charset="0"/>
            </a:endParaRPr>
          </a:p>
        </p:txBody>
      </p:sp>
      <p:pic>
        <p:nvPicPr>
          <p:cNvPr id="4" name="图片 3" descr="63BAD6AB-999F-49C8-9F3B-20643E1EA76E"/>
          <p:cNvPicPr>
            <a:picLocks noChangeAspect="1"/>
          </p:cNvPicPr>
          <p:nvPr/>
        </p:nvPicPr>
        <p:blipFill>
          <a:blip r:embed="rId1"/>
          <a:stretch>
            <a:fillRect/>
          </a:stretch>
        </p:blipFill>
        <p:spPr>
          <a:xfrm>
            <a:off x="648335" y="1793240"/>
            <a:ext cx="5150485" cy="2917825"/>
          </a:xfrm>
          <a:prstGeom prst="rect">
            <a:avLst/>
          </a:prstGeom>
          <a:ln w="22225">
            <a:solidFill>
              <a:schemeClr val="accent1"/>
            </a:solidFill>
          </a:ln>
        </p:spPr>
      </p:pic>
      <p:pic>
        <p:nvPicPr>
          <p:cNvPr id="5" name="图片 4" descr="94EACB95-98CD-4648-B630-BEE695C83802"/>
          <p:cNvPicPr>
            <a:picLocks noChangeAspect="1"/>
          </p:cNvPicPr>
          <p:nvPr/>
        </p:nvPicPr>
        <p:blipFill>
          <a:blip r:embed="rId2"/>
          <a:stretch>
            <a:fillRect/>
          </a:stretch>
        </p:blipFill>
        <p:spPr>
          <a:xfrm>
            <a:off x="6426835" y="1972945"/>
            <a:ext cx="5360035" cy="1821815"/>
          </a:xfrm>
          <a:prstGeom prst="rect">
            <a:avLst/>
          </a:prstGeom>
          <a:ln w="25400">
            <a:solidFill>
              <a:schemeClr val="accent6"/>
            </a:solidFill>
          </a:ln>
        </p:spPr>
      </p:pic>
      <p:sp>
        <p:nvSpPr>
          <p:cNvPr id="8" name="矩形 7"/>
          <p:cNvSpPr/>
          <p:nvPr/>
        </p:nvSpPr>
        <p:spPr>
          <a:xfrm>
            <a:off x="431800" y="4782185"/>
            <a:ext cx="5638800" cy="1738630"/>
          </a:xfrm>
          <a:prstGeom prst="rect">
            <a:avLst/>
          </a:prstGeom>
          <a:solidFill>
            <a:schemeClr val="accent1">
              <a:lumMod val="20000"/>
              <a:lumOff val="80000"/>
            </a:schemeClr>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a:solidFill>
                  <a:schemeClr val="tx1"/>
                </a:solidFill>
                <a:sym typeface="+mn-ea"/>
              </a:rPr>
              <a:t>在幼儿园课程中，所有无结构、低结构或高结构的活动都可以在两者或其之间找到相应的位置，反映出该教育活动中不同含量的游戏和教学的成分。</a:t>
            </a:r>
            <a:endParaRPr lang="zh-CN" altLang="en-US" sz="2000">
              <a:solidFill>
                <a:schemeClr val="tx1"/>
              </a:solidFill>
            </a:endParaRPr>
          </a:p>
        </p:txBody>
      </p:sp>
      <p:sp>
        <p:nvSpPr>
          <p:cNvPr id="9" name="矩形 8"/>
          <p:cNvSpPr/>
          <p:nvPr/>
        </p:nvSpPr>
        <p:spPr>
          <a:xfrm>
            <a:off x="6510020" y="3957320"/>
            <a:ext cx="4989830" cy="205549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a:solidFill>
                  <a:schemeClr val="tx1"/>
                </a:solidFill>
                <a:sym typeface="+mn-ea"/>
              </a:rPr>
              <a:t>从活动目标主要由谁确定、活动主要由谁发起、活动的动机是什么，以及强调活动的过程还是结果等方面，将幼儿园课程中低结构化的教育活动与高结构化的教育活动区分开来。</a:t>
            </a:r>
            <a:endParaRPr lang="zh-CN" altLang="en-US" sz="2000">
              <a:solidFill>
                <a:schemeClr val="tx1"/>
              </a:solidFill>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023678" y="2952750"/>
            <a:ext cx="3738880" cy="70675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幼儿园教育活动</a:t>
            </a:r>
            <a:endPar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第一节</a:t>
            </a:r>
            <a:endParaRPr lang="zh-CN" altLang="en-US" sz="5400" b="1">
              <a:solidFill>
                <a:schemeClr val="bg1"/>
              </a:solidFill>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60957" y="2646680"/>
            <a:ext cx="10437823" cy="3678635"/>
            <a:chOff x="578" y="2868"/>
            <a:chExt cx="17830" cy="6644"/>
          </a:xfrm>
        </p:grpSpPr>
        <p:sp>
          <p:nvSpPr>
            <p:cNvPr id="23555" name="矩形 3"/>
            <p:cNvSpPr/>
            <p:nvPr/>
          </p:nvSpPr>
          <p:spPr>
            <a:xfrm>
              <a:off x="1968" y="2868"/>
              <a:ext cx="3348" cy="1054"/>
            </a:xfrm>
            <a:prstGeom prst="rect">
              <a:avLst/>
            </a:prstGeom>
            <a:noFill/>
            <a:ln w="9525">
              <a:noFill/>
            </a:ln>
          </p:spPr>
          <p:txBody>
            <a:bodyPr wrap="square">
              <a:spAutoFit/>
            </a:bodyPr>
            <a:p>
              <a:pPr eaLnBrk="1" hangingPunct="1">
                <a:buNone/>
              </a:pPr>
              <a:r>
                <a:rPr lang="zh-CN" altLang="en-US" sz="3200" dirty="0">
                  <a:solidFill>
                    <a:srgbClr val="587087"/>
                  </a:solidFill>
                  <a:latin typeface="+mn-lt"/>
                  <a:ea typeface="+mn-lt"/>
                </a:rPr>
                <a:t>分离式</a:t>
              </a:r>
              <a:endParaRPr lang="zh-CN" altLang="en-US" sz="3200" dirty="0">
                <a:solidFill>
                  <a:srgbClr val="587087"/>
                </a:solidFill>
                <a:latin typeface="+mn-lt"/>
                <a:ea typeface="+mn-lt"/>
              </a:endParaRPr>
            </a:p>
          </p:txBody>
        </p:sp>
        <p:sp>
          <p:nvSpPr>
            <p:cNvPr id="23556" name="矩形 4"/>
            <p:cNvSpPr/>
            <p:nvPr/>
          </p:nvSpPr>
          <p:spPr>
            <a:xfrm>
              <a:off x="13028" y="2960"/>
              <a:ext cx="4071" cy="1054"/>
            </a:xfrm>
            <a:prstGeom prst="rect">
              <a:avLst/>
            </a:prstGeom>
            <a:noFill/>
            <a:ln w="9525">
              <a:noFill/>
            </a:ln>
          </p:spPr>
          <p:txBody>
            <a:bodyPr wrap="square">
              <a:spAutoFit/>
            </a:bodyPr>
            <a:p>
              <a:pPr eaLnBrk="1" hangingPunct="1">
                <a:buNone/>
              </a:pPr>
              <a:r>
                <a:rPr lang="zh-CN" altLang="en-US" sz="3200" dirty="0">
                  <a:solidFill>
                    <a:srgbClr val="587087"/>
                  </a:solidFill>
                  <a:latin typeface="+mn-lt"/>
                  <a:ea typeface="+mn-lt"/>
                </a:rPr>
                <a:t>插入式</a:t>
              </a:r>
              <a:endParaRPr lang="zh-CN" altLang="en-US" sz="3200" dirty="0">
                <a:solidFill>
                  <a:srgbClr val="587087"/>
                </a:solidFill>
                <a:latin typeface="+mn-lt"/>
                <a:ea typeface="+mn-lt"/>
              </a:endParaRPr>
            </a:p>
          </p:txBody>
        </p:sp>
        <p:sp>
          <p:nvSpPr>
            <p:cNvPr id="23557" name="矩形 8"/>
            <p:cNvSpPr/>
            <p:nvPr/>
          </p:nvSpPr>
          <p:spPr>
            <a:xfrm>
              <a:off x="6790" y="3078"/>
              <a:ext cx="4757" cy="1944"/>
            </a:xfrm>
            <a:prstGeom prst="rect">
              <a:avLst/>
            </a:prstGeom>
            <a:noFill/>
            <a:ln w="9525">
              <a:noFill/>
            </a:ln>
          </p:spPr>
          <p:txBody>
            <a:bodyPr wrap="square">
              <a:spAutoFit/>
            </a:bodyPr>
            <a:p>
              <a:pPr algn="ctr" eaLnBrk="1" hangingPunct="1">
                <a:buNone/>
              </a:pPr>
              <a:r>
                <a:rPr lang="zh-CN" altLang="en-US" sz="3200" b="1" dirty="0">
                  <a:solidFill>
                    <a:srgbClr val="C00000"/>
                  </a:solidFill>
                  <a:latin typeface="微软雅黑"/>
                  <a:ea typeface="微软雅黑"/>
                </a:rPr>
                <a:t>游戏与教学</a:t>
              </a:r>
              <a:endParaRPr lang="en-US" altLang="zh-CN" sz="3200" b="1" dirty="0">
                <a:solidFill>
                  <a:srgbClr val="C00000"/>
                </a:solidFill>
                <a:latin typeface="微软雅黑"/>
                <a:ea typeface="微软雅黑"/>
              </a:endParaRPr>
            </a:p>
            <a:p>
              <a:pPr algn="ctr" eaLnBrk="1" hangingPunct="1">
                <a:buNone/>
              </a:pPr>
              <a:r>
                <a:rPr lang="zh-CN" altLang="en-US" sz="3200" b="1" dirty="0">
                  <a:solidFill>
                    <a:srgbClr val="C00000"/>
                  </a:solidFill>
                  <a:latin typeface="微软雅黑"/>
                  <a:ea typeface="微软雅黑"/>
                </a:rPr>
                <a:t>的结合</a:t>
              </a:r>
              <a:endParaRPr lang="zh-CN" altLang="en-US" sz="3200" b="1" dirty="0">
                <a:solidFill>
                  <a:srgbClr val="C00000"/>
                </a:solidFill>
                <a:latin typeface="微软雅黑"/>
                <a:ea typeface="微软雅黑"/>
              </a:endParaRPr>
            </a:p>
          </p:txBody>
        </p:sp>
        <p:sp>
          <p:nvSpPr>
            <p:cNvPr id="23558" name="矩形 13"/>
            <p:cNvSpPr/>
            <p:nvPr/>
          </p:nvSpPr>
          <p:spPr>
            <a:xfrm>
              <a:off x="7708" y="7236"/>
              <a:ext cx="4308" cy="1054"/>
            </a:xfrm>
            <a:prstGeom prst="rect">
              <a:avLst/>
            </a:prstGeom>
            <a:noFill/>
            <a:ln w="9525">
              <a:noFill/>
            </a:ln>
          </p:spPr>
          <p:txBody>
            <a:bodyPr wrap="square">
              <a:spAutoFit/>
            </a:bodyPr>
            <a:p>
              <a:pPr eaLnBrk="1" hangingPunct="1">
                <a:buNone/>
              </a:pPr>
              <a:r>
                <a:rPr lang="zh-CN" altLang="en-US" sz="3200" dirty="0">
                  <a:solidFill>
                    <a:srgbClr val="587087"/>
                  </a:solidFill>
                  <a:latin typeface="+mn-lt"/>
                  <a:ea typeface="+mn-lt"/>
                </a:rPr>
                <a:t>整合式</a:t>
              </a:r>
              <a:endParaRPr lang="zh-CN" altLang="en-US" sz="3200" dirty="0">
                <a:solidFill>
                  <a:srgbClr val="587087"/>
                </a:solidFill>
                <a:latin typeface="+mn-lt"/>
                <a:ea typeface="+mn-lt"/>
              </a:endParaRPr>
            </a:p>
          </p:txBody>
        </p:sp>
        <p:sp>
          <p:nvSpPr>
            <p:cNvPr id="8" name="KSO_Shape"/>
            <p:cNvSpPr/>
            <p:nvPr/>
          </p:nvSpPr>
          <p:spPr>
            <a:xfrm>
              <a:off x="5643" y="3210"/>
              <a:ext cx="1210" cy="55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9" name="KSO_Shape"/>
            <p:cNvSpPr/>
            <p:nvPr/>
          </p:nvSpPr>
          <p:spPr>
            <a:xfrm flipH="1">
              <a:off x="11395" y="3210"/>
              <a:ext cx="1210" cy="55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0" name="KSO_Shape"/>
            <p:cNvSpPr/>
            <p:nvPr/>
          </p:nvSpPr>
          <p:spPr>
            <a:xfrm rot="5400000">
              <a:off x="8683" y="6636"/>
              <a:ext cx="845" cy="555"/>
            </a:xfrm>
            <a:custGeom>
              <a:avLst/>
              <a:gdLst>
                <a:gd name="connsiteX0" fmla="*/ 277525 w 494328"/>
                <a:gd name="connsiteY0" fmla="*/ 292250 h 324036"/>
                <a:gd name="connsiteX1" fmla="*/ 309311 w 494328"/>
                <a:gd name="connsiteY1" fmla="*/ 292250 h 324036"/>
                <a:gd name="connsiteX2" fmla="*/ 309311 w 494328"/>
                <a:gd name="connsiteY2" fmla="*/ 324036 h 324036"/>
                <a:gd name="connsiteX3" fmla="*/ 277525 w 494328"/>
                <a:gd name="connsiteY3" fmla="*/ 324036 h 324036"/>
                <a:gd name="connsiteX4" fmla="*/ 323779 w 494328"/>
                <a:gd name="connsiteY4" fmla="*/ 243541 h 324036"/>
                <a:gd name="connsiteX5" fmla="*/ 355565 w 494328"/>
                <a:gd name="connsiteY5" fmla="*/ 243541 h 324036"/>
                <a:gd name="connsiteX6" fmla="*/ 355565 w 494328"/>
                <a:gd name="connsiteY6" fmla="*/ 275328 h 324036"/>
                <a:gd name="connsiteX7" fmla="*/ 323779 w 494328"/>
                <a:gd name="connsiteY7" fmla="*/ 275328 h 324036"/>
                <a:gd name="connsiteX8" fmla="*/ 277525 w 494328"/>
                <a:gd name="connsiteY8" fmla="*/ 243541 h 324036"/>
                <a:gd name="connsiteX9" fmla="*/ 309311 w 494328"/>
                <a:gd name="connsiteY9" fmla="*/ 243541 h 324036"/>
                <a:gd name="connsiteX10" fmla="*/ 309311 w 494328"/>
                <a:gd name="connsiteY10" fmla="*/ 275328 h 324036"/>
                <a:gd name="connsiteX11" fmla="*/ 277525 w 494328"/>
                <a:gd name="connsiteY11" fmla="*/ 275328 h 324036"/>
                <a:gd name="connsiteX12" fmla="*/ 370033 w 494328"/>
                <a:gd name="connsiteY12" fmla="*/ 194833 h 324036"/>
                <a:gd name="connsiteX13" fmla="*/ 401820 w 494328"/>
                <a:gd name="connsiteY13" fmla="*/ 194833 h 324036"/>
                <a:gd name="connsiteX14" fmla="*/ 401820 w 494328"/>
                <a:gd name="connsiteY14" fmla="*/ 226620 h 324036"/>
                <a:gd name="connsiteX15" fmla="*/ 370033 w 494328"/>
                <a:gd name="connsiteY15" fmla="*/ 226620 h 324036"/>
                <a:gd name="connsiteX16" fmla="*/ 323779 w 494328"/>
                <a:gd name="connsiteY16" fmla="*/ 194833 h 324036"/>
                <a:gd name="connsiteX17" fmla="*/ 355565 w 494328"/>
                <a:gd name="connsiteY17" fmla="*/ 194833 h 324036"/>
                <a:gd name="connsiteX18" fmla="*/ 355565 w 494328"/>
                <a:gd name="connsiteY18" fmla="*/ 226620 h 324036"/>
                <a:gd name="connsiteX19" fmla="*/ 323779 w 494328"/>
                <a:gd name="connsiteY19" fmla="*/ 226620 h 324036"/>
                <a:gd name="connsiteX20" fmla="*/ 277525 w 494328"/>
                <a:gd name="connsiteY20" fmla="*/ 194833 h 324036"/>
                <a:gd name="connsiteX21" fmla="*/ 309311 w 494328"/>
                <a:gd name="connsiteY21" fmla="*/ 194833 h 324036"/>
                <a:gd name="connsiteX22" fmla="*/ 309311 w 494328"/>
                <a:gd name="connsiteY22" fmla="*/ 226620 h 324036"/>
                <a:gd name="connsiteX23" fmla="*/ 277525 w 494328"/>
                <a:gd name="connsiteY23" fmla="*/ 226620 h 324036"/>
                <a:gd name="connsiteX24" fmla="*/ 231271 w 494328"/>
                <a:gd name="connsiteY24" fmla="*/ 194833 h 324036"/>
                <a:gd name="connsiteX25" fmla="*/ 263057 w 494328"/>
                <a:gd name="connsiteY25" fmla="*/ 194833 h 324036"/>
                <a:gd name="connsiteX26" fmla="*/ 263057 w 494328"/>
                <a:gd name="connsiteY26" fmla="*/ 226620 h 324036"/>
                <a:gd name="connsiteX27" fmla="*/ 231271 w 494328"/>
                <a:gd name="connsiteY27" fmla="*/ 226620 h 324036"/>
                <a:gd name="connsiteX28" fmla="*/ 185016 w 494328"/>
                <a:gd name="connsiteY28" fmla="*/ 194833 h 324036"/>
                <a:gd name="connsiteX29" fmla="*/ 216803 w 494328"/>
                <a:gd name="connsiteY29" fmla="*/ 194833 h 324036"/>
                <a:gd name="connsiteX30" fmla="*/ 216803 w 494328"/>
                <a:gd name="connsiteY30" fmla="*/ 226620 h 324036"/>
                <a:gd name="connsiteX31" fmla="*/ 185016 w 494328"/>
                <a:gd name="connsiteY31" fmla="*/ 226620 h 324036"/>
                <a:gd name="connsiteX32" fmla="*/ 138762 w 494328"/>
                <a:gd name="connsiteY32" fmla="*/ 194833 h 324036"/>
                <a:gd name="connsiteX33" fmla="*/ 170549 w 494328"/>
                <a:gd name="connsiteY33" fmla="*/ 194833 h 324036"/>
                <a:gd name="connsiteX34" fmla="*/ 170549 w 494328"/>
                <a:gd name="connsiteY34" fmla="*/ 226620 h 324036"/>
                <a:gd name="connsiteX35" fmla="*/ 138762 w 494328"/>
                <a:gd name="connsiteY35" fmla="*/ 226620 h 324036"/>
                <a:gd name="connsiteX36" fmla="*/ 92508 w 494328"/>
                <a:gd name="connsiteY36" fmla="*/ 194833 h 324036"/>
                <a:gd name="connsiteX37" fmla="*/ 124294 w 494328"/>
                <a:gd name="connsiteY37" fmla="*/ 194833 h 324036"/>
                <a:gd name="connsiteX38" fmla="*/ 124294 w 494328"/>
                <a:gd name="connsiteY38" fmla="*/ 226620 h 324036"/>
                <a:gd name="connsiteX39" fmla="*/ 92508 w 494328"/>
                <a:gd name="connsiteY39" fmla="*/ 226620 h 324036"/>
                <a:gd name="connsiteX40" fmla="*/ 46254 w 494328"/>
                <a:gd name="connsiteY40" fmla="*/ 194833 h 324036"/>
                <a:gd name="connsiteX41" fmla="*/ 78040 w 494328"/>
                <a:gd name="connsiteY41" fmla="*/ 194833 h 324036"/>
                <a:gd name="connsiteX42" fmla="*/ 78040 w 494328"/>
                <a:gd name="connsiteY42" fmla="*/ 226620 h 324036"/>
                <a:gd name="connsiteX43" fmla="*/ 46254 w 494328"/>
                <a:gd name="connsiteY43" fmla="*/ 226620 h 324036"/>
                <a:gd name="connsiteX44" fmla="*/ 0 w 494328"/>
                <a:gd name="connsiteY44" fmla="*/ 194833 h 324036"/>
                <a:gd name="connsiteX45" fmla="*/ 31787 w 494328"/>
                <a:gd name="connsiteY45" fmla="*/ 194833 h 324036"/>
                <a:gd name="connsiteX46" fmla="*/ 31787 w 494328"/>
                <a:gd name="connsiteY46" fmla="*/ 226620 h 324036"/>
                <a:gd name="connsiteX47" fmla="*/ 0 w 494328"/>
                <a:gd name="connsiteY47" fmla="*/ 226620 h 324036"/>
                <a:gd name="connsiteX48" fmla="*/ 416287 w 494328"/>
                <a:gd name="connsiteY48" fmla="*/ 170479 h 324036"/>
                <a:gd name="connsiteX49" fmla="*/ 448074 w 494328"/>
                <a:gd name="connsiteY49" fmla="*/ 170479 h 324036"/>
                <a:gd name="connsiteX50" fmla="*/ 448074 w 494328"/>
                <a:gd name="connsiteY50" fmla="*/ 202266 h 324036"/>
                <a:gd name="connsiteX51" fmla="*/ 416287 w 494328"/>
                <a:gd name="connsiteY51" fmla="*/ 202266 h 324036"/>
                <a:gd name="connsiteX52" fmla="*/ 462542 w 494328"/>
                <a:gd name="connsiteY52" fmla="*/ 146125 h 324036"/>
                <a:gd name="connsiteX53" fmla="*/ 494328 w 494328"/>
                <a:gd name="connsiteY53" fmla="*/ 146125 h 324036"/>
                <a:gd name="connsiteX54" fmla="*/ 494328 w 494328"/>
                <a:gd name="connsiteY54" fmla="*/ 177911 h 324036"/>
                <a:gd name="connsiteX55" fmla="*/ 462542 w 494328"/>
                <a:gd name="connsiteY55" fmla="*/ 177911 h 324036"/>
                <a:gd name="connsiteX56" fmla="*/ 370033 w 494328"/>
                <a:gd name="connsiteY56" fmla="*/ 146125 h 324036"/>
                <a:gd name="connsiteX57" fmla="*/ 401820 w 494328"/>
                <a:gd name="connsiteY57" fmla="*/ 146125 h 324036"/>
                <a:gd name="connsiteX58" fmla="*/ 401820 w 494328"/>
                <a:gd name="connsiteY58" fmla="*/ 177911 h 324036"/>
                <a:gd name="connsiteX59" fmla="*/ 370033 w 494328"/>
                <a:gd name="connsiteY59" fmla="*/ 177911 h 324036"/>
                <a:gd name="connsiteX60" fmla="*/ 323779 w 494328"/>
                <a:gd name="connsiteY60" fmla="*/ 146125 h 324036"/>
                <a:gd name="connsiteX61" fmla="*/ 355565 w 494328"/>
                <a:gd name="connsiteY61" fmla="*/ 146125 h 324036"/>
                <a:gd name="connsiteX62" fmla="*/ 355565 w 494328"/>
                <a:gd name="connsiteY62" fmla="*/ 177911 h 324036"/>
                <a:gd name="connsiteX63" fmla="*/ 323779 w 494328"/>
                <a:gd name="connsiteY63" fmla="*/ 177911 h 324036"/>
                <a:gd name="connsiteX64" fmla="*/ 277525 w 494328"/>
                <a:gd name="connsiteY64" fmla="*/ 146125 h 324036"/>
                <a:gd name="connsiteX65" fmla="*/ 309311 w 494328"/>
                <a:gd name="connsiteY65" fmla="*/ 146125 h 324036"/>
                <a:gd name="connsiteX66" fmla="*/ 309311 w 494328"/>
                <a:gd name="connsiteY66" fmla="*/ 177911 h 324036"/>
                <a:gd name="connsiteX67" fmla="*/ 277525 w 494328"/>
                <a:gd name="connsiteY67" fmla="*/ 177911 h 324036"/>
                <a:gd name="connsiteX68" fmla="*/ 231271 w 494328"/>
                <a:gd name="connsiteY68" fmla="*/ 146125 h 324036"/>
                <a:gd name="connsiteX69" fmla="*/ 263057 w 494328"/>
                <a:gd name="connsiteY69" fmla="*/ 146125 h 324036"/>
                <a:gd name="connsiteX70" fmla="*/ 263057 w 494328"/>
                <a:gd name="connsiteY70" fmla="*/ 177911 h 324036"/>
                <a:gd name="connsiteX71" fmla="*/ 231271 w 494328"/>
                <a:gd name="connsiteY71" fmla="*/ 177911 h 324036"/>
                <a:gd name="connsiteX72" fmla="*/ 185016 w 494328"/>
                <a:gd name="connsiteY72" fmla="*/ 146125 h 324036"/>
                <a:gd name="connsiteX73" fmla="*/ 216803 w 494328"/>
                <a:gd name="connsiteY73" fmla="*/ 146125 h 324036"/>
                <a:gd name="connsiteX74" fmla="*/ 216803 w 494328"/>
                <a:gd name="connsiteY74" fmla="*/ 177911 h 324036"/>
                <a:gd name="connsiteX75" fmla="*/ 185016 w 494328"/>
                <a:gd name="connsiteY75" fmla="*/ 177911 h 324036"/>
                <a:gd name="connsiteX76" fmla="*/ 138762 w 494328"/>
                <a:gd name="connsiteY76" fmla="*/ 146125 h 324036"/>
                <a:gd name="connsiteX77" fmla="*/ 170549 w 494328"/>
                <a:gd name="connsiteY77" fmla="*/ 146125 h 324036"/>
                <a:gd name="connsiteX78" fmla="*/ 170549 w 494328"/>
                <a:gd name="connsiteY78" fmla="*/ 177911 h 324036"/>
                <a:gd name="connsiteX79" fmla="*/ 138762 w 494328"/>
                <a:gd name="connsiteY79" fmla="*/ 177911 h 324036"/>
                <a:gd name="connsiteX80" fmla="*/ 92508 w 494328"/>
                <a:gd name="connsiteY80" fmla="*/ 146125 h 324036"/>
                <a:gd name="connsiteX81" fmla="*/ 124294 w 494328"/>
                <a:gd name="connsiteY81" fmla="*/ 146125 h 324036"/>
                <a:gd name="connsiteX82" fmla="*/ 124294 w 494328"/>
                <a:gd name="connsiteY82" fmla="*/ 177911 h 324036"/>
                <a:gd name="connsiteX83" fmla="*/ 92508 w 494328"/>
                <a:gd name="connsiteY83" fmla="*/ 177911 h 324036"/>
                <a:gd name="connsiteX84" fmla="*/ 46254 w 494328"/>
                <a:gd name="connsiteY84" fmla="*/ 146125 h 324036"/>
                <a:gd name="connsiteX85" fmla="*/ 78040 w 494328"/>
                <a:gd name="connsiteY85" fmla="*/ 146125 h 324036"/>
                <a:gd name="connsiteX86" fmla="*/ 78040 w 494328"/>
                <a:gd name="connsiteY86" fmla="*/ 177911 h 324036"/>
                <a:gd name="connsiteX87" fmla="*/ 46254 w 494328"/>
                <a:gd name="connsiteY87" fmla="*/ 177911 h 324036"/>
                <a:gd name="connsiteX88" fmla="*/ 0 w 494328"/>
                <a:gd name="connsiteY88" fmla="*/ 146125 h 324036"/>
                <a:gd name="connsiteX89" fmla="*/ 31787 w 494328"/>
                <a:gd name="connsiteY89" fmla="*/ 146125 h 324036"/>
                <a:gd name="connsiteX90" fmla="*/ 31787 w 494328"/>
                <a:gd name="connsiteY90" fmla="*/ 177911 h 324036"/>
                <a:gd name="connsiteX91" fmla="*/ 0 w 494328"/>
                <a:gd name="connsiteY91" fmla="*/ 177911 h 324036"/>
                <a:gd name="connsiteX92" fmla="*/ 416287 w 494328"/>
                <a:gd name="connsiteY92" fmla="*/ 121771 h 324036"/>
                <a:gd name="connsiteX93" fmla="*/ 448074 w 494328"/>
                <a:gd name="connsiteY93" fmla="*/ 121771 h 324036"/>
                <a:gd name="connsiteX94" fmla="*/ 448074 w 494328"/>
                <a:gd name="connsiteY94" fmla="*/ 153557 h 324036"/>
                <a:gd name="connsiteX95" fmla="*/ 416287 w 494328"/>
                <a:gd name="connsiteY95" fmla="*/ 153557 h 324036"/>
                <a:gd name="connsiteX96" fmla="*/ 370033 w 494328"/>
                <a:gd name="connsiteY96" fmla="*/ 97417 h 324036"/>
                <a:gd name="connsiteX97" fmla="*/ 401820 w 494328"/>
                <a:gd name="connsiteY97" fmla="*/ 97417 h 324036"/>
                <a:gd name="connsiteX98" fmla="*/ 401820 w 494328"/>
                <a:gd name="connsiteY98" fmla="*/ 129203 h 324036"/>
                <a:gd name="connsiteX99" fmla="*/ 370033 w 494328"/>
                <a:gd name="connsiteY99" fmla="*/ 129203 h 324036"/>
                <a:gd name="connsiteX100" fmla="*/ 323779 w 494328"/>
                <a:gd name="connsiteY100" fmla="*/ 97417 h 324036"/>
                <a:gd name="connsiteX101" fmla="*/ 355565 w 494328"/>
                <a:gd name="connsiteY101" fmla="*/ 97417 h 324036"/>
                <a:gd name="connsiteX102" fmla="*/ 355565 w 494328"/>
                <a:gd name="connsiteY102" fmla="*/ 129203 h 324036"/>
                <a:gd name="connsiteX103" fmla="*/ 323779 w 494328"/>
                <a:gd name="connsiteY103" fmla="*/ 129203 h 324036"/>
                <a:gd name="connsiteX104" fmla="*/ 277525 w 494328"/>
                <a:gd name="connsiteY104" fmla="*/ 97417 h 324036"/>
                <a:gd name="connsiteX105" fmla="*/ 309311 w 494328"/>
                <a:gd name="connsiteY105" fmla="*/ 97417 h 324036"/>
                <a:gd name="connsiteX106" fmla="*/ 309311 w 494328"/>
                <a:gd name="connsiteY106" fmla="*/ 129203 h 324036"/>
                <a:gd name="connsiteX107" fmla="*/ 277525 w 494328"/>
                <a:gd name="connsiteY107" fmla="*/ 129203 h 324036"/>
                <a:gd name="connsiteX108" fmla="*/ 231271 w 494328"/>
                <a:gd name="connsiteY108" fmla="*/ 97417 h 324036"/>
                <a:gd name="connsiteX109" fmla="*/ 263057 w 494328"/>
                <a:gd name="connsiteY109" fmla="*/ 97417 h 324036"/>
                <a:gd name="connsiteX110" fmla="*/ 263057 w 494328"/>
                <a:gd name="connsiteY110" fmla="*/ 129203 h 324036"/>
                <a:gd name="connsiteX111" fmla="*/ 231271 w 494328"/>
                <a:gd name="connsiteY111" fmla="*/ 129203 h 324036"/>
                <a:gd name="connsiteX112" fmla="*/ 185016 w 494328"/>
                <a:gd name="connsiteY112" fmla="*/ 97417 h 324036"/>
                <a:gd name="connsiteX113" fmla="*/ 216803 w 494328"/>
                <a:gd name="connsiteY113" fmla="*/ 97417 h 324036"/>
                <a:gd name="connsiteX114" fmla="*/ 216803 w 494328"/>
                <a:gd name="connsiteY114" fmla="*/ 129203 h 324036"/>
                <a:gd name="connsiteX115" fmla="*/ 185016 w 494328"/>
                <a:gd name="connsiteY115" fmla="*/ 129203 h 324036"/>
                <a:gd name="connsiteX116" fmla="*/ 138762 w 494328"/>
                <a:gd name="connsiteY116" fmla="*/ 97417 h 324036"/>
                <a:gd name="connsiteX117" fmla="*/ 170549 w 494328"/>
                <a:gd name="connsiteY117" fmla="*/ 97417 h 324036"/>
                <a:gd name="connsiteX118" fmla="*/ 170549 w 494328"/>
                <a:gd name="connsiteY118" fmla="*/ 129203 h 324036"/>
                <a:gd name="connsiteX119" fmla="*/ 138762 w 494328"/>
                <a:gd name="connsiteY119" fmla="*/ 129203 h 324036"/>
                <a:gd name="connsiteX120" fmla="*/ 92508 w 494328"/>
                <a:gd name="connsiteY120" fmla="*/ 97417 h 324036"/>
                <a:gd name="connsiteX121" fmla="*/ 124294 w 494328"/>
                <a:gd name="connsiteY121" fmla="*/ 97417 h 324036"/>
                <a:gd name="connsiteX122" fmla="*/ 124294 w 494328"/>
                <a:gd name="connsiteY122" fmla="*/ 129203 h 324036"/>
                <a:gd name="connsiteX123" fmla="*/ 92508 w 494328"/>
                <a:gd name="connsiteY123" fmla="*/ 129203 h 324036"/>
                <a:gd name="connsiteX124" fmla="*/ 46254 w 494328"/>
                <a:gd name="connsiteY124" fmla="*/ 97417 h 324036"/>
                <a:gd name="connsiteX125" fmla="*/ 78040 w 494328"/>
                <a:gd name="connsiteY125" fmla="*/ 97417 h 324036"/>
                <a:gd name="connsiteX126" fmla="*/ 78040 w 494328"/>
                <a:gd name="connsiteY126" fmla="*/ 129203 h 324036"/>
                <a:gd name="connsiteX127" fmla="*/ 46254 w 494328"/>
                <a:gd name="connsiteY127" fmla="*/ 129203 h 324036"/>
                <a:gd name="connsiteX128" fmla="*/ 0 w 494328"/>
                <a:gd name="connsiteY128" fmla="*/ 97417 h 324036"/>
                <a:gd name="connsiteX129" fmla="*/ 31787 w 494328"/>
                <a:gd name="connsiteY129" fmla="*/ 97417 h 324036"/>
                <a:gd name="connsiteX130" fmla="*/ 31787 w 494328"/>
                <a:gd name="connsiteY130" fmla="*/ 129203 h 324036"/>
                <a:gd name="connsiteX131" fmla="*/ 0 w 494328"/>
                <a:gd name="connsiteY131" fmla="*/ 129203 h 324036"/>
                <a:gd name="connsiteX132" fmla="*/ 323779 w 494328"/>
                <a:gd name="connsiteY132" fmla="*/ 48708 h 324036"/>
                <a:gd name="connsiteX133" fmla="*/ 355565 w 494328"/>
                <a:gd name="connsiteY133" fmla="*/ 48708 h 324036"/>
                <a:gd name="connsiteX134" fmla="*/ 355565 w 494328"/>
                <a:gd name="connsiteY134" fmla="*/ 80495 h 324036"/>
                <a:gd name="connsiteX135" fmla="*/ 323779 w 494328"/>
                <a:gd name="connsiteY135" fmla="*/ 80495 h 324036"/>
                <a:gd name="connsiteX136" fmla="*/ 277525 w 494328"/>
                <a:gd name="connsiteY136" fmla="*/ 48708 h 324036"/>
                <a:gd name="connsiteX137" fmla="*/ 309311 w 494328"/>
                <a:gd name="connsiteY137" fmla="*/ 48708 h 324036"/>
                <a:gd name="connsiteX138" fmla="*/ 309311 w 494328"/>
                <a:gd name="connsiteY138" fmla="*/ 80495 h 324036"/>
                <a:gd name="connsiteX139" fmla="*/ 277525 w 494328"/>
                <a:gd name="connsiteY139" fmla="*/ 80495 h 324036"/>
                <a:gd name="connsiteX140" fmla="*/ 277525 w 494328"/>
                <a:gd name="connsiteY140" fmla="*/ 0 h 324036"/>
                <a:gd name="connsiteX141" fmla="*/ 309311 w 494328"/>
                <a:gd name="connsiteY141" fmla="*/ 0 h 324036"/>
                <a:gd name="connsiteX142" fmla="*/ 309311 w 494328"/>
                <a:gd name="connsiteY142" fmla="*/ 31787 h 324036"/>
                <a:gd name="connsiteX143" fmla="*/ 277525 w 494328"/>
                <a:gd name="connsiteY143" fmla="*/ 31787 h 324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494328" h="324036">
                  <a:moveTo>
                    <a:pt x="277525" y="292250"/>
                  </a:moveTo>
                  <a:lnTo>
                    <a:pt x="309311" y="292250"/>
                  </a:lnTo>
                  <a:lnTo>
                    <a:pt x="309311" y="324036"/>
                  </a:lnTo>
                  <a:lnTo>
                    <a:pt x="277525" y="324036"/>
                  </a:lnTo>
                  <a:close/>
                  <a:moveTo>
                    <a:pt x="323779" y="243541"/>
                  </a:moveTo>
                  <a:lnTo>
                    <a:pt x="355565" y="243541"/>
                  </a:lnTo>
                  <a:lnTo>
                    <a:pt x="355565" y="275328"/>
                  </a:lnTo>
                  <a:lnTo>
                    <a:pt x="323779" y="275328"/>
                  </a:lnTo>
                  <a:close/>
                  <a:moveTo>
                    <a:pt x="277525" y="243541"/>
                  </a:moveTo>
                  <a:lnTo>
                    <a:pt x="309311" y="243541"/>
                  </a:lnTo>
                  <a:lnTo>
                    <a:pt x="309311" y="275328"/>
                  </a:lnTo>
                  <a:lnTo>
                    <a:pt x="277525" y="275328"/>
                  </a:lnTo>
                  <a:close/>
                  <a:moveTo>
                    <a:pt x="370033" y="194833"/>
                  </a:moveTo>
                  <a:lnTo>
                    <a:pt x="401820" y="194833"/>
                  </a:lnTo>
                  <a:lnTo>
                    <a:pt x="401820" y="226620"/>
                  </a:lnTo>
                  <a:lnTo>
                    <a:pt x="370033" y="226620"/>
                  </a:lnTo>
                  <a:close/>
                  <a:moveTo>
                    <a:pt x="323779" y="194833"/>
                  </a:moveTo>
                  <a:lnTo>
                    <a:pt x="355565" y="194833"/>
                  </a:lnTo>
                  <a:lnTo>
                    <a:pt x="355565" y="226620"/>
                  </a:lnTo>
                  <a:lnTo>
                    <a:pt x="323779" y="226620"/>
                  </a:lnTo>
                  <a:close/>
                  <a:moveTo>
                    <a:pt x="277525" y="194833"/>
                  </a:moveTo>
                  <a:lnTo>
                    <a:pt x="309311" y="194833"/>
                  </a:lnTo>
                  <a:lnTo>
                    <a:pt x="309311" y="226620"/>
                  </a:lnTo>
                  <a:lnTo>
                    <a:pt x="277525" y="226620"/>
                  </a:lnTo>
                  <a:close/>
                  <a:moveTo>
                    <a:pt x="231271" y="194833"/>
                  </a:moveTo>
                  <a:lnTo>
                    <a:pt x="263057" y="194833"/>
                  </a:lnTo>
                  <a:lnTo>
                    <a:pt x="263057" y="226620"/>
                  </a:lnTo>
                  <a:lnTo>
                    <a:pt x="231271" y="226620"/>
                  </a:lnTo>
                  <a:close/>
                  <a:moveTo>
                    <a:pt x="185016" y="194833"/>
                  </a:moveTo>
                  <a:lnTo>
                    <a:pt x="216803" y="194833"/>
                  </a:lnTo>
                  <a:lnTo>
                    <a:pt x="216803" y="226620"/>
                  </a:lnTo>
                  <a:lnTo>
                    <a:pt x="185016" y="226620"/>
                  </a:lnTo>
                  <a:close/>
                  <a:moveTo>
                    <a:pt x="138762" y="194833"/>
                  </a:moveTo>
                  <a:lnTo>
                    <a:pt x="170549" y="194833"/>
                  </a:lnTo>
                  <a:lnTo>
                    <a:pt x="170549" y="226620"/>
                  </a:lnTo>
                  <a:lnTo>
                    <a:pt x="138762" y="226620"/>
                  </a:lnTo>
                  <a:close/>
                  <a:moveTo>
                    <a:pt x="92508" y="194833"/>
                  </a:moveTo>
                  <a:lnTo>
                    <a:pt x="124294" y="194833"/>
                  </a:lnTo>
                  <a:lnTo>
                    <a:pt x="124294" y="226620"/>
                  </a:lnTo>
                  <a:lnTo>
                    <a:pt x="92508" y="226620"/>
                  </a:lnTo>
                  <a:close/>
                  <a:moveTo>
                    <a:pt x="46254" y="194833"/>
                  </a:moveTo>
                  <a:lnTo>
                    <a:pt x="78040" y="194833"/>
                  </a:lnTo>
                  <a:lnTo>
                    <a:pt x="78040" y="226620"/>
                  </a:lnTo>
                  <a:lnTo>
                    <a:pt x="46254" y="226620"/>
                  </a:lnTo>
                  <a:close/>
                  <a:moveTo>
                    <a:pt x="0" y="194833"/>
                  </a:moveTo>
                  <a:lnTo>
                    <a:pt x="31787" y="194833"/>
                  </a:lnTo>
                  <a:lnTo>
                    <a:pt x="31787" y="226620"/>
                  </a:lnTo>
                  <a:lnTo>
                    <a:pt x="0" y="226620"/>
                  </a:lnTo>
                  <a:close/>
                  <a:moveTo>
                    <a:pt x="416287" y="170479"/>
                  </a:moveTo>
                  <a:lnTo>
                    <a:pt x="448074" y="170479"/>
                  </a:lnTo>
                  <a:lnTo>
                    <a:pt x="448074" y="202266"/>
                  </a:lnTo>
                  <a:lnTo>
                    <a:pt x="416287" y="202266"/>
                  </a:lnTo>
                  <a:close/>
                  <a:moveTo>
                    <a:pt x="462542" y="146125"/>
                  </a:moveTo>
                  <a:lnTo>
                    <a:pt x="494328" y="146125"/>
                  </a:lnTo>
                  <a:lnTo>
                    <a:pt x="494328" y="177911"/>
                  </a:lnTo>
                  <a:lnTo>
                    <a:pt x="462542" y="177911"/>
                  </a:lnTo>
                  <a:close/>
                  <a:moveTo>
                    <a:pt x="370033" y="146125"/>
                  </a:moveTo>
                  <a:lnTo>
                    <a:pt x="401820" y="146125"/>
                  </a:lnTo>
                  <a:lnTo>
                    <a:pt x="401820" y="177911"/>
                  </a:lnTo>
                  <a:lnTo>
                    <a:pt x="370033" y="177911"/>
                  </a:lnTo>
                  <a:close/>
                  <a:moveTo>
                    <a:pt x="323779" y="146125"/>
                  </a:moveTo>
                  <a:lnTo>
                    <a:pt x="355565" y="146125"/>
                  </a:lnTo>
                  <a:lnTo>
                    <a:pt x="355565" y="177911"/>
                  </a:lnTo>
                  <a:lnTo>
                    <a:pt x="323779" y="177911"/>
                  </a:lnTo>
                  <a:close/>
                  <a:moveTo>
                    <a:pt x="277525" y="146125"/>
                  </a:moveTo>
                  <a:lnTo>
                    <a:pt x="309311" y="146125"/>
                  </a:lnTo>
                  <a:lnTo>
                    <a:pt x="309311" y="177911"/>
                  </a:lnTo>
                  <a:lnTo>
                    <a:pt x="277525" y="177911"/>
                  </a:lnTo>
                  <a:close/>
                  <a:moveTo>
                    <a:pt x="231271" y="146125"/>
                  </a:moveTo>
                  <a:lnTo>
                    <a:pt x="263057" y="146125"/>
                  </a:lnTo>
                  <a:lnTo>
                    <a:pt x="263057" y="177911"/>
                  </a:lnTo>
                  <a:lnTo>
                    <a:pt x="231271" y="177911"/>
                  </a:lnTo>
                  <a:close/>
                  <a:moveTo>
                    <a:pt x="185016" y="146125"/>
                  </a:moveTo>
                  <a:lnTo>
                    <a:pt x="216803" y="146125"/>
                  </a:lnTo>
                  <a:lnTo>
                    <a:pt x="216803" y="177911"/>
                  </a:lnTo>
                  <a:lnTo>
                    <a:pt x="185016" y="177911"/>
                  </a:lnTo>
                  <a:close/>
                  <a:moveTo>
                    <a:pt x="138762" y="146125"/>
                  </a:moveTo>
                  <a:lnTo>
                    <a:pt x="170549" y="146125"/>
                  </a:lnTo>
                  <a:lnTo>
                    <a:pt x="170549" y="177911"/>
                  </a:lnTo>
                  <a:lnTo>
                    <a:pt x="138762" y="177911"/>
                  </a:lnTo>
                  <a:close/>
                  <a:moveTo>
                    <a:pt x="92508" y="146125"/>
                  </a:moveTo>
                  <a:lnTo>
                    <a:pt x="124294" y="146125"/>
                  </a:lnTo>
                  <a:lnTo>
                    <a:pt x="124294" y="177911"/>
                  </a:lnTo>
                  <a:lnTo>
                    <a:pt x="92508" y="177911"/>
                  </a:lnTo>
                  <a:close/>
                  <a:moveTo>
                    <a:pt x="46254" y="146125"/>
                  </a:moveTo>
                  <a:lnTo>
                    <a:pt x="78040" y="146125"/>
                  </a:lnTo>
                  <a:lnTo>
                    <a:pt x="78040" y="177911"/>
                  </a:lnTo>
                  <a:lnTo>
                    <a:pt x="46254" y="177911"/>
                  </a:lnTo>
                  <a:close/>
                  <a:moveTo>
                    <a:pt x="0" y="146125"/>
                  </a:moveTo>
                  <a:lnTo>
                    <a:pt x="31787" y="146125"/>
                  </a:lnTo>
                  <a:lnTo>
                    <a:pt x="31787" y="177911"/>
                  </a:lnTo>
                  <a:lnTo>
                    <a:pt x="0" y="177911"/>
                  </a:lnTo>
                  <a:close/>
                  <a:moveTo>
                    <a:pt x="416287" y="121771"/>
                  </a:moveTo>
                  <a:lnTo>
                    <a:pt x="448074" y="121771"/>
                  </a:lnTo>
                  <a:lnTo>
                    <a:pt x="448074" y="153557"/>
                  </a:lnTo>
                  <a:lnTo>
                    <a:pt x="416287" y="153557"/>
                  </a:lnTo>
                  <a:close/>
                  <a:moveTo>
                    <a:pt x="370033" y="97417"/>
                  </a:moveTo>
                  <a:lnTo>
                    <a:pt x="401820" y="97417"/>
                  </a:lnTo>
                  <a:lnTo>
                    <a:pt x="401820" y="129203"/>
                  </a:lnTo>
                  <a:lnTo>
                    <a:pt x="370033" y="129203"/>
                  </a:lnTo>
                  <a:close/>
                  <a:moveTo>
                    <a:pt x="323779" y="97417"/>
                  </a:moveTo>
                  <a:lnTo>
                    <a:pt x="355565" y="97417"/>
                  </a:lnTo>
                  <a:lnTo>
                    <a:pt x="355565" y="129203"/>
                  </a:lnTo>
                  <a:lnTo>
                    <a:pt x="323779" y="129203"/>
                  </a:lnTo>
                  <a:close/>
                  <a:moveTo>
                    <a:pt x="277525" y="97417"/>
                  </a:moveTo>
                  <a:lnTo>
                    <a:pt x="309311" y="97417"/>
                  </a:lnTo>
                  <a:lnTo>
                    <a:pt x="309311" y="129203"/>
                  </a:lnTo>
                  <a:lnTo>
                    <a:pt x="277525" y="129203"/>
                  </a:lnTo>
                  <a:close/>
                  <a:moveTo>
                    <a:pt x="231271" y="97417"/>
                  </a:moveTo>
                  <a:lnTo>
                    <a:pt x="263057" y="97417"/>
                  </a:lnTo>
                  <a:lnTo>
                    <a:pt x="263057" y="129203"/>
                  </a:lnTo>
                  <a:lnTo>
                    <a:pt x="231271" y="129203"/>
                  </a:lnTo>
                  <a:close/>
                  <a:moveTo>
                    <a:pt x="185016" y="97417"/>
                  </a:moveTo>
                  <a:lnTo>
                    <a:pt x="216803" y="97417"/>
                  </a:lnTo>
                  <a:lnTo>
                    <a:pt x="216803" y="129203"/>
                  </a:lnTo>
                  <a:lnTo>
                    <a:pt x="185016" y="129203"/>
                  </a:lnTo>
                  <a:close/>
                  <a:moveTo>
                    <a:pt x="138762" y="97417"/>
                  </a:moveTo>
                  <a:lnTo>
                    <a:pt x="170549" y="97417"/>
                  </a:lnTo>
                  <a:lnTo>
                    <a:pt x="170549" y="129203"/>
                  </a:lnTo>
                  <a:lnTo>
                    <a:pt x="138762" y="129203"/>
                  </a:lnTo>
                  <a:close/>
                  <a:moveTo>
                    <a:pt x="92508" y="97417"/>
                  </a:moveTo>
                  <a:lnTo>
                    <a:pt x="124294" y="97417"/>
                  </a:lnTo>
                  <a:lnTo>
                    <a:pt x="124294" y="129203"/>
                  </a:lnTo>
                  <a:lnTo>
                    <a:pt x="92508" y="129203"/>
                  </a:lnTo>
                  <a:close/>
                  <a:moveTo>
                    <a:pt x="46254" y="97417"/>
                  </a:moveTo>
                  <a:lnTo>
                    <a:pt x="78040" y="97417"/>
                  </a:lnTo>
                  <a:lnTo>
                    <a:pt x="78040" y="129203"/>
                  </a:lnTo>
                  <a:lnTo>
                    <a:pt x="46254" y="129203"/>
                  </a:lnTo>
                  <a:close/>
                  <a:moveTo>
                    <a:pt x="0" y="97417"/>
                  </a:moveTo>
                  <a:lnTo>
                    <a:pt x="31787" y="97417"/>
                  </a:lnTo>
                  <a:lnTo>
                    <a:pt x="31787" y="129203"/>
                  </a:lnTo>
                  <a:lnTo>
                    <a:pt x="0" y="129203"/>
                  </a:lnTo>
                  <a:close/>
                  <a:moveTo>
                    <a:pt x="323779" y="48708"/>
                  </a:moveTo>
                  <a:lnTo>
                    <a:pt x="355565" y="48708"/>
                  </a:lnTo>
                  <a:lnTo>
                    <a:pt x="355565" y="80495"/>
                  </a:lnTo>
                  <a:lnTo>
                    <a:pt x="323779" y="80495"/>
                  </a:lnTo>
                  <a:close/>
                  <a:moveTo>
                    <a:pt x="277525" y="48708"/>
                  </a:moveTo>
                  <a:lnTo>
                    <a:pt x="309311" y="48708"/>
                  </a:lnTo>
                  <a:lnTo>
                    <a:pt x="309311" y="80495"/>
                  </a:lnTo>
                  <a:lnTo>
                    <a:pt x="277525" y="80495"/>
                  </a:lnTo>
                  <a:close/>
                  <a:moveTo>
                    <a:pt x="277525" y="0"/>
                  </a:moveTo>
                  <a:lnTo>
                    <a:pt x="309311" y="0"/>
                  </a:lnTo>
                  <a:lnTo>
                    <a:pt x="309311" y="31787"/>
                  </a:lnTo>
                  <a:lnTo>
                    <a:pt x="277525" y="31787"/>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1" name="KSO_Shape"/>
            <p:cNvSpPr/>
            <p:nvPr/>
          </p:nvSpPr>
          <p:spPr>
            <a:xfrm>
              <a:off x="8630" y="5040"/>
              <a:ext cx="950" cy="1298"/>
            </a:xfrm>
            <a:custGeom>
              <a:avLst/>
              <a:gdLst/>
              <a:ahLst/>
              <a:cxnLst/>
              <a:rect l="l" t="t" r="r" b="b"/>
              <a:pathLst>
                <a:path w="973632" h="1420756">
                  <a:moveTo>
                    <a:pt x="0" y="353991"/>
                  </a:moveTo>
                  <a:lnTo>
                    <a:pt x="154850" y="353991"/>
                  </a:lnTo>
                  <a:cubicBezTo>
                    <a:pt x="238822" y="440727"/>
                    <a:pt x="356556" y="494356"/>
                    <a:pt x="486816" y="494356"/>
                  </a:cubicBezTo>
                  <a:cubicBezTo>
                    <a:pt x="617076" y="494356"/>
                    <a:pt x="734810" y="440727"/>
                    <a:pt x="818783" y="353991"/>
                  </a:cubicBezTo>
                  <a:lnTo>
                    <a:pt x="973632" y="353991"/>
                  </a:lnTo>
                  <a:cubicBezTo>
                    <a:pt x="911930" y="446855"/>
                    <a:pt x="824343" y="520985"/>
                    <a:pt x="720816" y="565357"/>
                  </a:cubicBezTo>
                  <a:lnTo>
                    <a:pt x="720816" y="915123"/>
                  </a:lnTo>
                  <a:lnTo>
                    <a:pt x="847224" y="1420756"/>
                  </a:lnTo>
                  <a:lnTo>
                    <a:pt x="738609" y="1420756"/>
                  </a:lnTo>
                  <a:lnTo>
                    <a:pt x="486817" y="986631"/>
                  </a:lnTo>
                  <a:lnTo>
                    <a:pt x="235024" y="1420756"/>
                  </a:lnTo>
                  <a:lnTo>
                    <a:pt x="126408" y="1420756"/>
                  </a:lnTo>
                  <a:lnTo>
                    <a:pt x="252816" y="915123"/>
                  </a:lnTo>
                  <a:lnTo>
                    <a:pt x="252816" y="565357"/>
                  </a:lnTo>
                  <a:cubicBezTo>
                    <a:pt x="149290" y="520985"/>
                    <a:pt x="61703" y="446855"/>
                    <a:pt x="0" y="353991"/>
                  </a:cubicBezTo>
                  <a:close/>
                  <a:moveTo>
                    <a:pt x="486816" y="0"/>
                  </a:moveTo>
                  <a:cubicBezTo>
                    <a:pt x="604876" y="0"/>
                    <a:pt x="700583" y="95707"/>
                    <a:pt x="700583" y="213767"/>
                  </a:cubicBezTo>
                  <a:cubicBezTo>
                    <a:pt x="700583" y="331827"/>
                    <a:pt x="604876" y="427534"/>
                    <a:pt x="486816" y="427534"/>
                  </a:cubicBezTo>
                  <a:cubicBezTo>
                    <a:pt x="368756" y="427534"/>
                    <a:pt x="273049" y="331827"/>
                    <a:pt x="273049" y="213767"/>
                  </a:cubicBezTo>
                  <a:cubicBezTo>
                    <a:pt x="273049" y="95707"/>
                    <a:pt x="368756" y="0"/>
                    <a:pt x="486816"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2" name="矩形 11"/>
            <p:cNvSpPr/>
            <p:nvPr/>
          </p:nvSpPr>
          <p:spPr>
            <a:xfrm>
              <a:off x="578" y="3968"/>
              <a:ext cx="6163" cy="183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zh-CN"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rPr>
                <a:t>即在幼儿园活动的某段时间内安排纯游戏活动</a:t>
              </a:r>
              <a:r>
                <a:rPr kumimoji="0" lang="zh-CN" altLang="en-US"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rPr>
                <a:t>，</a:t>
              </a:r>
              <a:r>
                <a:rPr kumimoji="0" lang="zh-CN" altLang="zh-CN"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rPr>
                <a:t>而在另一段时间内安排纯教学活动</a:t>
              </a:r>
              <a:endParaRPr kumimoji="0" lang="zh-CN" altLang="zh-CN"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endParaRPr>
            </a:p>
          </p:txBody>
        </p:sp>
        <p:sp>
          <p:nvSpPr>
            <p:cNvPr id="13" name="矩形 12"/>
            <p:cNvSpPr/>
            <p:nvPr/>
          </p:nvSpPr>
          <p:spPr>
            <a:xfrm>
              <a:off x="12605" y="4250"/>
              <a:ext cx="5803" cy="12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rPr>
                <a:t>在教学中插入游戏，或在游戏中插入教学</a:t>
              </a:r>
              <a:endParaRPr kumimoji="0" lang="zh-CN" altLang="en-US"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endParaRPr>
            </a:p>
          </p:txBody>
        </p:sp>
        <p:sp>
          <p:nvSpPr>
            <p:cNvPr id="14" name="矩形 13"/>
            <p:cNvSpPr/>
            <p:nvPr/>
          </p:nvSpPr>
          <p:spPr>
            <a:xfrm>
              <a:off x="6836" y="8236"/>
              <a:ext cx="5385" cy="127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rPr>
                <a:t>使两种性质不同的活动融合成一体</a:t>
              </a:r>
              <a:endParaRPr kumimoji="0" lang="zh-CN" altLang="en-US" sz="2000" b="0" i="0" u="none" strike="noStrike" kern="1200" cap="none" spc="0" normalizeH="0" baseline="0" noProof="0" dirty="0">
                <a:ln>
                  <a:noFill/>
                </a:ln>
                <a:solidFill>
                  <a:schemeClr val="accent2">
                    <a:lumMod val="75000"/>
                  </a:schemeClr>
                </a:solidFill>
                <a:effectLst/>
                <a:uLnTx/>
                <a:uFillTx/>
                <a:latin typeface="微软雅黑" pitchFamily="34" charset="-122"/>
                <a:ea typeface="微软雅黑" pitchFamily="34" charset="-122"/>
                <a:cs typeface="Times New Roman" panose="02020603050405020304" pitchFamily="18" charset="0"/>
              </a:endParaRPr>
            </a:p>
          </p:txBody>
        </p:sp>
      </p:grpSp>
      <p:sp>
        <p:nvSpPr>
          <p:cNvPr id="100" name="文本框 99"/>
          <p:cNvSpPr txBox="1"/>
          <p:nvPr/>
        </p:nvSpPr>
        <p:spPr>
          <a:xfrm>
            <a:off x="836295" y="989965"/>
            <a:ext cx="717359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（三） 实现游戏与教学的最优化结合</a:t>
            </a:r>
            <a:endParaRPr sz="2800" b="0">
              <a:solidFill>
                <a:schemeClr val="accent5">
                  <a:lumMod val="75000"/>
                </a:schemeClr>
              </a:solidFill>
              <a:latin typeface="黑体" charset="0"/>
              <a:ea typeface="黑体" charset="0"/>
              <a:cs typeface="黑体" charset="0"/>
            </a:endParaRPr>
          </a:p>
        </p:txBody>
      </p:sp>
      <p:sp>
        <p:nvSpPr>
          <p:cNvPr id="4" name="标题 1"/>
          <p:cNvSpPr>
            <a:spLocks noGrp="1"/>
          </p:cNvSpPr>
          <p:nvPr>
            <p:ph type="title"/>
          </p:nvPr>
        </p:nvSpPr>
        <p:spPr>
          <a:xfrm>
            <a:off x="685800" y="102870"/>
            <a:ext cx="10515600" cy="819785"/>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三、 幼儿园教育活动中游戏与教学的优化结合</a:t>
            </a:r>
            <a:endParaRPr lang="zh-CN" altLang="en-US" kern="1200" dirty="0">
              <a:solidFill>
                <a:schemeClr val="accent1">
                  <a:lumMod val="50000"/>
                </a:schemeClr>
              </a:solidFill>
              <a:cs typeface="黑体" charset="0"/>
            </a:endParaRPr>
          </a:p>
        </p:txBody>
      </p:sp>
      <p:sp>
        <p:nvSpPr>
          <p:cNvPr id="3" name="文本框 2"/>
          <p:cNvSpPr txBox="1"/>
          <p:nvPr/>
        </p:nvSpPr>
        <p:spPr>
          <a:xfrm>
            <a:off x="992505" y="1605915"/>
            <a:ext cx="10613390" cy="829945"/>
          </a:xfrm>
          <a:prstGeom prst="rect">
            <a:avLst/>
          </a:prstGeom>
          <a:noFill/>
          <a:ln w="9525">
            <a:noFill/>
          </a:ln>
        </p:spPr>
        <p:txBody>
          <a:bodyPr wrap="square">
            <a:spAutoFit/>
          </a:bodyPr>
          <a:p>
            <a:pPr marL="0" indent="0" algn="l"/>
            <a:r>
              <a:rPr lang="zh-CN" sz="2400" b="0">
                <a:cs typeface="宋体" charset="0"/>
              </a:rPr>
              <a:t>幼儿园教育活动的性质，主要取决于游戏和教学这两类教育活动在结合中各自的优势程度，包括它们在教育活动组成上时间和频数的比率等方面。</a:t>
            </a:r>
            <a:endParaRPr lang="zh-CN" altLang="en-US" sz="2400" b="0">
              <a:cs typeface="宋体" charset="0"/>
            </a:endParaRPr>
          </a:p>
        </p:txBody>
      </p:sp>
      <p:pic>
        <p:nvPicPr>
          <p:cNvPr id="5" name="图片 4" descr="7362C543-DBBA-4161-8305-7FF9ABFF945F"/>
          <p:cNvPicPr>
            <a:picLocks noChangeAspect="1"/>
          </p:cNvPicPr>
          <p:nvPr/>
        </p:nvPicPr>
        <p:blipFill>
          <a:blip r:embed="rId1"/>
          <a:srcRect b="6125"/>
          <a:stretch>
            <a:fillRect/>
          </a:stretch>
        </p:blipFill>
        <p:spPr>
          <a:xfrm>
            <a:off x="6398260" y="3985895"/>
            <a:ext cx="1553210" cy="1542415"/>
          </a:xfrm>
          <a:prstGeom prst="rect">
            <a:avLst/>
          </a:prstGeom>
        </p:spPr>
      </p:pic>
      <p:pic>
        <p:nvPicPr>
          <p:cNvPr id="7" name="图片 6" descr="E018C954-618D-4562-AA97-441B367AB762"/>
          <p:cNvPicPr>
            <a:picLocks noChangeAspect="1"/>
          </p:cNvPicPr>
          <p:nvPr/>
        </p:nvPicPr>
        <p:blipFill>
          <a:blip r:embed="rId2"/>
          <a:srcRect b="12959"/>
          <a:stretch>
            <a:fillRect/>
          </a:stretch>
        </p:blipFill>
        <p:spPr>
          <a:xfrm>
            <a:off x="9577070" y="3910330"/>
            <a:ext cx="2120900" cy="1564640"/>
          </a:xfrm>
          <a:prstGeom prst="rect">
            <a:avLst/>
          </a:prstGeom>
        </p:spPr>
      </p:pic>
      <p:pic>
        <p:nvPicPr>
          <p:cNvPr id="15" name="图片 14" descr="FF66CDE1-BF24-486C-A449-A4996B737CD2"/>
          <p:cNvPicPr>
            <a:picLocks noChangeAspect="1"/>
          </p:cNvPicPr>
          <p:nvPr/>
        </p:nvPicPr>
        <p:blipFill>
          <a:blip r:embed="rId3"/>
          <a:srcRect l="4496" r="6013" b="7335"/>
          <a:stretch>
            <a:fillRect/>
          </a:stretch>
        </p:blipFill>
        <p:spPr>
          <a:xfrm>
            <a:off x="711200" y="4300220"/>
            <a:ext cx="2098040" cy="1331595"/>
          </a:xfrm>
          <a:prstGeom prst="rect">
            <a:avLst/>
          </a:prstGeom>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573463" y="2952750"/>
            <a:ext cx="3992880" cy="70675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 </a:t>
            </a:r>
            <a:r>
              <a:rPr kumimoji="0" lang="zh-CN" altLang="en-US"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a:t>
            </a:r>
            <a:r>
              <a:rPr kumimoji="0" lang="zh-CN" altLang="en-US"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课程模块</a:t>
            </a:r>
            <a:endParaRPr kumimoji="0" lang="zh-CN" altLang="en-US"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二节</a:t>
            </a:r>
            <a:endParaRPr lang="zh-CN" altLang="en-US" sz="5400" b="1">
              <a:solidFill>
                <a:schemeClr val="bg1"/>
              </a:solidFill>
              <a:sym typeface="+mn-ea"/>
            </a:endParaRPr>
          </a:p>
        </p:txBody>
      </p:sp>
    </p:spTree>
    <p:custDataLst>
      <p:tags r:id="rId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一、组成幼儿园课程的幼儿园课程模块</a:t>
            </a:r>
            <a:endParaRPr lang="zh-CN" altLang="en-US" sz="3200" b="1">
              <a:solidFill>
                <a:schemeClr val="bg1"/>
              </a:solidFill>
            </a:endParaRPr>
          </a:p>
        </p:txBody>
      </p:sp>
      <p:sp>
        <p:nvSpPr>
          <p:cNvPr id="100" name="文本框 99"/>
          <p:cNvSpPr txBox="1"/>
          <p:nvPr/>
        </p:nvSpPr>
        <p:spPr>
          <a:xfrm>
            <a:off x="1155065" y="1001395"/>
            <a:ext cx="5892165" cy="521970"/>
          </a:xfrm>
          <a:prstGeom prst="rect">
            <a:avLst/>
          </a:prstGeom>
          <a:noFill/>
          <a:ln w="9525">
            <a:noFill/>
          </a:ln>
        </p:spPr>
        <p:txBody>
          <a:bodyPr wrap="square">
            <a:spAutoFit/>
          </a:bodyPr>
          <a:p>
            <a:pPr marL="0" indent="0" algn="l"/>
            <a:r>
              <a:rPr lang="zh-CN" sz="2800" b="0">
                <a:solidFill>
                  <a:schemeClr val="accent5">
                    <a:lumMod val="75000"/>
                  </a:schemeClr>
                </a:solidFill>
                <a:latin typeface="黑体" charset="0"/>
                <a:ea typeface="黑体" charset="0"/>
                <a:cs typeface="黑体" charset="0"/>
              </a:rPr>
              <a:t>（一）</a:t>
            </a:r>
            <a:r>
              <a:rPr lang="en-US" sz="2800" b="0">
                <a:solidFill>
                  <a:schemeClr val="accent5">
                    <a:lumMod val="75000"/>
                  </a:schemeClr>
                </a:solidFill>
                <a:latin typeface="黑体" charset="0"/>
                <a:ea typeface="黑体" charset="0"/>
                <a:cs typeface="黑体" charset="0"/>
              </a:rPr>
              <a:t> </a:t>
            </a:r>
            <a:r>
              <a:rPr lang="zh-CN" sz="2800" b="0">
                <a:solidFill>
                  <a:schemeClr val="accent5">
                    <a:lumMod val="75000"/>
                  </a:schemeClr>
                </a:solidFill>
                <a:latin typeface="黑体" charset="0"/>
                <a:ea typeface="黑体" charset="0"/>
                <a:cs typeface="黑体" charset="0"/>
              </a:rPr>
              <a:t>幼儿园课程模块的分类</a:t>
            </a:r>
            <a:endParaRPr lang="zh-CN" sz="2800" b="0">
              <a:solidFill>
                <a:schemeClr val="accent5">
                  <a:lumMod val="75000"/>
                </a:schemeClr>
              </a:solidFill>
              <a:latin typeface="黑体" charset="0"/>
              <a:ea typeface="黑体" charset="0"/>
              <a:cs typeface="黑体" charset="0"/>
            </a:endParaRPr>
          </a:p>
        </p:txBody>
      </p:sp>
      <p:sp>
        <p:nvSpPr>
          <p:cNvPr id="112" name="圆角矩形 111"/>
          <p:cNvSpPr/>
          <p:nvPr>
            <p:custDataLst>
              <p:tags r:id="rId1"/>
            </p:custDataLst>
          </p:nvPr>
        </p:nvSpPr>
        <p:spPr>
          <a:xfrm>
            <a:off x="6219105" y="2197271"/>
            <a:ext cx="4918252" cy="1253991"/>
          </a:xfrm>
          <a:prstGeom prst="roundRect">
            <a:avLst>
              <a:gd name="adj" fmla="val 7587"/>
            </a:avLst>
          </a:prstGeom>
          <a:solidFill>
            <a:srgbClr val="FFFFFF"/>
          </a:solidFill>
          <a:ln w="15875">
            <a:gradFill>
              <a:gsLst>
                <a:gs pos="0">
                  <a:srgbClr val="6096E6">
                    <a:alpha val="5000"/>
                  </a:srgbClr>
                </a:gs>
                <a:gs pos="100000">
                  <a:srgbClr val="56CA9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13" name="任意多边形 112"/>
          <p:cNvSpPr/>
          <p:nvPr>
            <p:custDataLst>
              <p:tags r:id="rId2"/>
            </p:custDataLst>
          </p:nvPr>
        </p:nvSpPr>
        <p:spPr>
          <a:xfrm>
            <a:off x="6415835" y="1787525"/>
            <a:ext cx="3730706" cy="643607"/>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14" name="任意多边形 113"/>
          <p:cNvSpPr/>
          <p:nvPr>
            <p:custDataLst>
              <p:tags r:id="rId3"/>
            </p:custDataLst>
          </p:nvPr>
        </p:nvSpPr>
        <p:spPr>
          <a:xfrm>
            <a:off x="6167643" y="1787525"/>
            <a:ext cx="3730706" cy="643607"/>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41" name="文本框 140"/>
          <p:cNvSpPr txBox="1"/>
          <p:nvPr>
            <p:custDataLst>
              <p:tags r:id="rId4"/>
            </p:custDataLst>
          </p:nvPr>
        </p:nvSpPr>
        <p:spPr>
          <a:xfrm>
            <a:off x="6196330" y="1752600"/>
            <a:ext cx="5704205" cy="781685"/>
          </a:xfrm>
          <a:prstGeom prst="rect">
            <a:avLst/>
          </a:prstGeom>
          <a:noFill/>
        </p:spPr>
        <p:txBody>
          <a:bodyPr wrap="square" bIns="0" rtlCol="0"/>
          <a:p>
            <a:pPr algn="ctr"/>
            <a:r>
              <a:rPr lang="zh-CN" altLang="en-US" sz="2800" spc="300">
                <a:solidFill>
                  <a:schemeClr val="tx1"/>
                </a:solidFill>
                <a:uFillTx/>
                <a:latin typeface="思源黑体 CN Bold" panose="020B0800000000000000" charset="-122"/>
                <a:ea typeface="思源黑体 CN Bold" panose="020B0800000000000000" charset="-122"/>
              </a:rPr>
              <a:t>按组成课程的各教育领域的关系</a:t>
            </a:r>
            <a:endParaRPr lang="zh-CN" altLang="en-US" sz="2800" spc="300">
              <a:solidFill>
                <a:schemeClr val="tx1"/>
              </a:solidFill>
              <a:uFillTx/>
              <a:latin typeface="思源黑体 CN Bold" panose="020B0800000000000000" charset="-122"/>
              <a:ea typeface="思源黑体 CN Bold" panose="020B0800000000000000" charset="-122"/>
            </a:endParaRPr>
          </a:p>
        </p:txBody>
      </p:sp>
      <p:sp>
        <p:nvSpPr>
          <p:cNvPr id="142" name="文本框 141"/>
          <p:cNvSpPr txBox="1"/>
          <p:nvPr>
            <p:custDataLst>
              <p:tags r:id="rId5"/>
            </p:custDataLst>
          </p:nvPr>
        </p:nvSpPr>
        <p:spPr>
          <a:xfrm>
            <a:off x="6721353" y="2486503"/>
            <a:ext cx="4214714" cy="908737"/>
          </a:xfrm>
          <a:prstGeom prst="rect">
            <a:avLst/>
          </a:prstGeom>
          <a:noFill/>
        </p:spPr>
        <p:txBody>
          <a:bodyPr wrap="square" rtlCol="0">
            <a:noAutofit/>
          </a:bodyPr>
          <a:p>
            <a:pPr algn="l" fontAlgn="auto">
              <a:lnSpc>
                <a:spcPct val="130000"/>
              </a:lnSpc>
              <a:spcAft>
                <a:spcPts val="1000"/>
              </a:spcAft>
            </a:pPr>
            <a:r>
              <a:rPr lang="zh-CN" altLang="en-US" sz="2400"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可以分为分科课程和综合课程</a:t>
            </a:r>
            <a:endParaRPr lang="zh-CN" altLang="en-US" sz="2400"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7" name="平行四边形 176"/>
          <p:cNvSpPr/>
          <p:nvPr>
            <p:custDataLst>
              <p:tags r:id="rId6"/>
            </p:custDataLst>
          </p:nvPr>
        </p:nvSpPr>
        <p:spPr>
          <a:xfrm>
            <a:off x="9899000" y="3324234"/>
            <a:ext cx="1486550" cy="244284"/>
          </a:xfrm>
          <a:prstGeom prst="parallelogram">
            <a:avLst/>
          </a:prstGeom>
          <a:gradFill>
            <a:gsLst>
              <a:gs pos="0">
                <a:srgbClr val="56CA9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7" name="圆角矩形 106"/>
          <p:cNvSpPr/>
          <p:nvPr>
            <p:custDataLst>
              <p:tags r:id="rId7"/>
            </p:custDataLst>
          </p:nvPr>
        </p:nvSpPr>
        <p:spPr>
          <a:xfrm>
            <a:off x="441625" y="4598420"/>
            <a:ext cx="4918252" cy="1253991"/>
          </a:xfrm>
          <a:prstGeom prst="roundRect">
            <a:avLst>
              <a:gd name="adj" fmla="val 7587"/>
            </a:avLst>
          </a:prstGeom>
          <a:solidFill>
            <a:srgbClr val="FFFFFF"/>
          </a:solidFill>
          <a:ln w="15875">
            <a:gradFill>
              <a:gsLst>
                <a:gs pos="0">
                  <a:srgbClr val="6096E6">
                    <a:alpha val="5000"/>
                  </a:srgbClr>
                </a:gs>
                <a:gs pos="100000">
                  <a:srgbClr val="58B6E5">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108" name="任意多边形 107"/>
          <p:cNvSpPr/>
          <p:nvPr>
            <p:custDataLst>
              <p:tags r:id="rId8"/>
            </p:custDataLst>
          </p:nvPr>
        </p:nvSpPr>
        <p:spPr>
          <a:xfrm>
            <a:off x="638355" y="4188674"/>
            <a:ext cx="3730706" cy="643607"/>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09" name="任意多边形 108"/>
          <p:cNvSpPr/>
          <p:nvPr>
            <p:custDataLst>
              <p:tags r:id="rId9"/>
            </p:custDataLst>
          </p:nvPr>
        </p:nvSpPr>
        <p:spPr>
          <a:xfrm>
            <a:off x="390162" y="4188674"/>
            <a:ext cx="3730706" cy="643607"/>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9" name="文本框 138"/>
          <p:cNvSpPr txBox="1"/>
          <p:nvPr>
            <p:custDataLst>
              <p:tags r:id="rId10"/>
            </p:custDataLst>
          </p:nvPr>
        </p:nvSpPr>
        <p:spPr>
          <a:xfrm>
            <a:off x="399415" y="4189730"/>
            <a:ext cx="3833495" cy="466725"/>
          </a:xfrm>
          <a:prstGeom prst="rect">
            <a:avLst/>
          </a:prstGeom>
          <a:noFill/>
        </p:spPr>
        <p:txBody>
          <a:bodyPr wrap="square" bIns="0" rtlCol="0"/>
          <a:p>
            <a:pPr algn="ctr"/>
            <a:r>
              <a:rPr lang="zh-CN" altLang="en-US" sz="2800" spc="300">
                <a:solidFill>
                  <a:schemeClr val="tx1"/>
                </a:solidFill>
                <a:uFillTx/>
                <a:latin typeface="思源黑体 CN Bold" panose="020B0800000000000000" charset="-122"/>
                <a:ea typeface="思源黑体 CN Bold" panose="020B0800000000000000" charset="-122"/>
              </a:rPr>
              <a:t>按课程结构化程度</a:t>
            </a:r>
            <a:endParaRPr lang="zh-CN" altLang="en-US" sz="2800" spc="300">
              <a:solidFill>
                <a:schemeClr val="tx1"/>
              </a:solidFill>
              <a:uFillTx/>
              <a:latin typeface="思源黑体 CN Bold" panose="020B0800000000000000" charset="-122"/>
              <a:ea typeface="思源黑体 CN Bold" panose="020B0800000000000000" charset="-122"/>
            </a:endParaRPr>
          </a:p>
        </p:txBody>
      </p:sp>
      <p:sp>
        <p:nvSpPr>
          <p:cNvPr id="140" name="文本框 139"/>
          <p:cNvSpPr txBox="1"/>
          <p:nvPr>
            <p:custDataLst>
              <p:tags r:id="rId11"/>
            </p:custDataLst>
          </p:nvPr>
        </p:nvSpPr>
        <p:spPr>
          <a:xfrm>
            <a:off x="943873" y="4897424"/>
            <a:ext cx="4214714" cy="908737"/>
          </a:xfrm>
          <a:prstGeom prst="rect">
            <a:avLst/>
          </a:prstGeom>
          <a:noFill/>
        </p:spPr>
        <p:txBody>
          <a:bodyPr wrap="square" rtlCol="0">
            <a:noAutofit/>
          </a:bodyPr>
          <a:p>
            <a:pPr algn="l" fontAlgn="auto">
              <a:lnSpc>
                <a:spcPct val="130000"/>
              </a:lnSpc>
              <a:spcAft>
                <a:spcPts val="1000"/>
              </a:spcAft>
            </a:pPr>
            <a:r>
              <a:rPr lang="zh-CN" altLang="en-US" sz="2400"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可以分为无结构、低结构和高结构课程等模块</a:t>
            </a:r>
            <a:endParaRPr lang="zh-CN" altLang="en-US" sz="2400"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8" name="平行四边形 177"/>
          <p:cNvSpPr/>
          <p:nvPr>
            <p:custDataLst>
              <p:tags r:id="rId12"/>
            </p:custDataLst>
          </p:nvPr>
        </p:nvSpPr>
        <p:spPr>
          <a:xfrm>
            <a:off x="4121520" y="5722127"/>
            <a:ext cx="1486550" cy="244284"/>
          </a:xfrm>
          <a:prstGeom prst="parallelogram">
            <a:avLst/>
          </a:prstGeom>
          <a:gradFill>
            <a:gsLst>
              <a:gs pos="0">
                <a:srgbClr val="58B6E5"/>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5" name="圆角矩形 84"/>
          <p:cNvSpPr/>
          <p:nvPr>
            <p:custDataLst>
              <p:tags r:id="rId13"/>
            </p:custDataLst>
          </p:nvPr>
        </p:nvSpPr>
        <p:spPr>
          <a:xfrm>
            <a:off x="441625" y="2200528"/>
            <a:ext cx="4918252" cy="1253991"/>
          </a:xfrm>
          <a:prstGeom prst="roundRect">
            <a:avLst>
              <a:gd name="adj" fmla="val 7587"/>
            </a:avLst>
          </a:prstGeom>
          <a:solidFill>
            <a:srgbClr val="FFFFFF"/>
          </a:solidFill>
          <a:ln w="15875">
            <a:gradFill>
              <a:gsLst>
                <a:gs pos="0">
                  <a:srgbClr val="6096E6">
                    <a:alpha val="5000"/>
                  </a:srgbClr>
                </a:gs>
                <a:gs pos="100000">
                  <a:srgbClr val="6096E6">
                    <a:alpha val="20000"/>
                  </a:srgbClr>
                </a:gs>
              </a:gsLst>
              <a:lin ang="540000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cs typeface="MiSans" panose="00000500000000000000" charset="-122"/>
            </a:endParaRPr>
          </a:p>
        </p:txBody>
      </p:sp>
      <p:sp>
        <p:nvSpPr>
          <p:cNvPr id="86" name="任意多边形 85"/>
          <p:cNvSpPr/>
          <p:nvPr>
            <p:custDataLst>
              <p:tags r:id="rId14"/>
            </p:custDataLst>
          </p:nvPr>
        </p:nvSpPr>
        <p:spPr>
          <a:xfrm>
            <a:off x="638355" y="1790782"/>
            <a:ext cx="3730706" cy="643607"/>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alpha val="50000"/>
            </a:srgbClr>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87" name="任意多边形 86"/>
          <p:cNvSpPr/>
          <p:nvPr>
            <p:custDataLst>
              <p:tags r:id="rId15"/>
            </p:custDataLst>
          </p:nvPr>
        </p:nvSpPr>
        <p:spPr>
          <a:xfrm>
            <a:off x="390162" y="1790782"/>
            <a:ext cx="3730706" cy="643607"/>
          </a:xfrm>
          <a:custGeom>
            <a:avLst/>
            <a:gdLst>
              <a:gd name="adj" fmla="val 47773"/>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5727" h="988">
                <a:moveTo>
                  <a:pt x="0" y="25"/>
                </a:moveTo>
                <a:lnTo>
                  <a:pt x="12" y="0"/>
                </a:lnTo>
                <a:lnTo>
                  <a:pt x="5727" y="0"/>
                </a:lnTo>
                <a:lnTo>
                  <a:pt x="5255" y="988"/>
                </a:lnTo>
                <a:lnTo>
                  <a:pt x="0" y="988"/>
                </a:lnTo>
                <a:lnTo>
                  <a:pt x="0" y="25"/>
                </a:lnTo>
                <a:close/>
              </a:path>
            </a:pathLst>
          </a:cu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wrap="square" rtlCol="0" anchor="ctr">
            <a:noAutofit/>
          </a:bodyPr>
          <a:p>
            <a:pPr algn="ctr"/>
            <a:endParaRPr lang="zh-CN" altLang="en-US">
              <a:cs typeface="MiSans" panose="00000500000000000000" charset="-122"/>
            </a:endParaRPr>
          </a:p>
        </p:txBody>
      </p:sp>
      <p:sp>
        <p:nvSpPr>
          <p:cNvPr id="138" name="文本框 137"/>
          <p:cNvSpPr txBox="1"/>
          <p:nvPr>
            <p:custDataLst>
              <p:tags r:id="rId16"/>
            </p:custDataLst>
          </p:nvPr>
        </p:nvSpPr>
        <p:spPr>
          <a:xfrm>
            <a:off x="539115" y="1842770"/>
            <a:ext cx="3779520" cy="431800"/>
          </a:xfrm>
          <a:prstGeom prst="rect">
            <a:avLst/>
          </a:prstGeom>
          <a:noFill/>
        </p:spPr>
        <p:txBody>
          <a:bodyPr wrap="square" bIns="0" rtlCol="0"/>
          <a:p>
            <a:pPr algn="ctr"/>
            <a:r>
              <a:rPr lang="zh-CN" altLang="en-US" sz="2800" spc="300">
                <a:solidFill>
                  <a:schemeClr val="tx1"/>
                </a:solidFill>
                <a:uFillTx/>
                <a:latin typeface="思源黑体 CN Bold" panose="020B0800000000000000" charset="-122"/>
                <a:ea typeface="思源黑体 CN Bold" panose="020B0800000000000000" charset="-122"/>
              </a:rPr>
              <a:t>按一日活动的形式</a:t>
            </a:r>
            <a:endParaRPr lang="zh-CN" altLang="en-US" sz="2800" spc="300">
              <a:solidFill>
                <a:schemeClr val="tx1"/>
              </a:solidFill>
              <a:uFillTx/>
              <a:latin typeface="思源黑体 CN Bold" panose="020B0800000000000000" charset="-122"/>
              <a:ea typeface="思源黑体 CN Bold" panose="020B0800000000000000" charset="-122"/>
            </a:endParaRPr>
          </a:p>
        </p:txBody>
      </p:sp>
      <p:sp>
        <p:nvSpPr>
          <p:cNvPr id="147" name="文本框 146"/>
          <p:cNvSpPr txBox="1"/>
          <p:nvPr>
            <p:custDataLst>
              <p:tags r:id="rId17"/>
            </p:custDataLst>
          </p:nvPr>
        </p:nvSpPr>
        <p:spPr>
          <a:xfrm>
            <a:off x="943873" y="2509303"/>
            <a:ext cx="4214714" cy="908737"/>
          </a:xfrm>
          <a:prstGeom prst="rect">
            <a:avLst/>
          </a:prstGeom>
          <a:noFill/>
        </p:spPr>
        <p:txBody>
          <a:bodyPr wrap="square" rtlCol="0">
            <a:noAutofit/>
          </a:bodyPr>
          <a:p>
            <a:pPr algn="l" fontAlgn="auto">
              <a:lnSpc>
                <a:spcPct val="130000"/>
              </a:lnSpc>
              <a:spcAft>
                <a:spcPts val="1000"/>
              </a:spcAft>
            </a:pPr>
            <a:r>
              <a:rPr lang="zh-CN" altLang="en-US" sz="2400"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可以分为游戏、教学、生活和运动</a:t>
            </a:r>
            <a:endParaRPr lang="zh-CN" altLang="en-US" sz="2400"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9" name="平行四边形 178"/>
          <p:cNvSpPr/>
          <p:nvPr>
            <p:custDataLst>
              <p:tags r:id="rId18"/>
            </p:custDataLst>
          </p:nvPr>
        </p:nvSpPr>
        <p:spPr>
          <a:xfrm>
            <a:off x="4121520" y="3320977"/>
            <a:ext cx="1486550" cy="244284"/>
          </a:xfrm>
          <a:prstGeom prst="parallelogram">
            <a:avLst/>
          </a:prstGeom>
          <a:gradFill>
            <a:gsLst>
              <a:gs pos="0">
                <a:srgbClr val="6096E6"/>
              </a:gs>
              <a:gs pos="100000">
                <a:srgbClr val="FFFFFF"/>
              </a:gs>
            </a:gsLst>
            <a:lin ang="108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35" name="文本框 134"/>
          <p:cNvSpPr txBox="1"/>
          <p:nvPr>
            <p:custDataLst>
              <p:tags r:id="rId19"/>
            </p:custDataLst>
          </p:nvPr>
        </p:nvSpPr>
        <p:spPr>
          <a:xfrm>
            <a:off x="6415835" y="4343713"/>
            <a:ext cx="521139" cy="330923"/>
          </a:xfrm>
          <a:prstGeom prst="rect">
            <a:avLst/>
          </a:prstGeom>
          <a:noFill/>
        </p:spPr>
        <p:txBody>
          <a:bodyPr wrap="square" bIns="0" rtlCol="0">
            <a:normAutofit fontScale="80000"/>
          </a:bodyPr>
          <a:p>
            <a:r>
              <a:rPr lang="en-US" altLang="zh-CN" sz="2000" spc="300">
                <a:solidFill>
                  <a:srgbClr val="FFFFFF"/>
                </a:solidFill>
                <a:uFillTx/>
                <a:latin typeface="思源黑体 CN Bold" panose="020B0800000000000000" charset="-122"/>
                <a:ea typeface="思源黑体 CN Bold" panose="020B0800000000000000" charset="-122"/>
              </a:rPr>
              <a:t>04</a:t>
            </a:r>
            <a:endParaRPr lang="en-US" altLang="zh-CN" sz="2000" spc="300">
              <a:solidFill>
                <a:srgbClr val="FFFFFF"/>
              </a:solidFill>
              <a:uFillTx/>
              <a:latin typeface="思源黑体 CN Bold" panose="020B0800000000000000" charset="-122"/>
              <a:ea typeface="思源黑体 CN Bold" panose="020B0800000000000000" charset="-122"/>
            </a:endParaRPr>
          </a:p>
        </p:txBody>
      </p:sp>
    </p:spTree>
    <p:custDataLst>
      <p:tags r:id="rId20"/>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一、组成幼儿园课程的幼儿园课程模块</a:t>
            </a:r>
            <a:endParaRPr lang="zh-CN" altLang="en-US" sz="3200" b="1">
              <a:solidFill>
                <a:schemeClr val="bg1"/>
              </a:solidFill>
            </a:endParaRPr>
          </a:p>
        </p:txBody>
      </p:sp>
      <p:sp>
        <p:nvSpPr>
          <p:cNvPr id="100" name="文本框 99"/>
          <p:cNvSpPr txBox="1"/>
          <p:nvPr/>
        </p:nvSpPr>
        <p:spPr>
          <a:xfrm>
            <a:off x="1155065" y="1001395"/>
            <a:ext cx="5892165" cy="521970"/>
          </a:xfrm>
          <a:prstGeom prst="rect">
            <a:avLst/>
          </a:prstGeom>
          <a:noFill/>
          <a:ln w="9525">
            <a:noFill/>
          </a:ln>
        </p:spPr>
        <p:txBody>
          <a:bodyPr wrap="square">
            <a:spAutoFit/>
          </a:bodyPr>
          <a:p>
            <a:r>
              <a:rPr lang="zh-CN" sz="2800">
                <a:solidFill>
                  <a:schemeClr val="accent5">
                    <a:lumMod val="75000"/>
                  </a:schemeClr>
                </a:solidFill>
                <a:latin typeface="黑体" charset="0"/>
                <a:ea typeface="黑体" charset="0"/>
                <a:cs typeface="黑体" charset="0"/>
              </a:rPr>
              <a:t>（一）</a:t>
            </a:r>
            <a:r>
              <a:rPr lang="en-US" sz="2800">
                <a:solidFill>
                  <a:schemeClr val="accent5">
                    <a:lumMod val="75000"/>
                  </a:schemeClr>
                </a:solidFill>
                <a:latin typeface="黑体" charset="0"/>
                <a:ea typeface="黑体" charset="0"/>
                <a:cs typeface="黑体" charset="0"/>
              </a:rPr>
              <a:t> </a:t>
            </a:r>
            <a:r>
              <a:rPr lang="zh-CN" sz="2800">
                <a:solidFill>
                  <a:schemeClr val="accent5">
                    <a:lumMod val="75000"/>
                  </a:schemeClr>
                </a:solidFill>
                <a:latin typeface="黑体" charset="0"/>
                <a:ea typeface="黑体" charset="0"/>
                <a:cs typeface="黑体" charset="0"/>
              </a:rPr>
              <a:t>幼儿园课程模块的分类</a:t>
            </a:r>
            <a:endParaRPr lang="zh-CN" sz="2800">
              <a:solidFill>
                <a:schemeClr val="accent5">
                  <a:lumMod val="75000"/>
                </a:schemeClr>
              </a:solidFill>
              <a:latin typeface="黑体" charset="0"/>
              <a:ea typeface="黑体" charset="0"/>
              <a:cs typeface="黑体" charset="0"/>
            </a:endParaRPr>
          </a:p>
        </p:txBody>
      </p:sp>
      <p:sp>
        <p:nvSpPr>
          <p:cNvPr id="3" name="文本框 2"/>
          <p:cNvSpPr txBox="1"/>
          <p:nvPr/>
        </p:nvSpPr>
        <p:spPr>
          <a:xfrm>
            <a:off x="1238250" y="1680210"/>
            <a:ext cx="10020300" cy="460375"/>
          </a:xfrm>
          <a:prstGeom prst="rect">
            <a:avLst/>
          </a:prstGeom>
          <a:noFill/>
          <a:ln w="9525">
            <a:noFill/>
          </a:ln>
        </p:spPr>
        <p:txBody>
          <a:bodyPr wrap="square">
            <a:spAutoFit/>
          </a:bodyPr>
          <a:p>
            <a:r>
              <a:rPr lang="zh-CN" sz="2400">
                <a:solidFill>
                  <a:schemeClr val="tx1"/>
                </a:solidFill>
                <a:cs typeface="宋体" charset="0"/>
              </a:rPr>
              <a:t>以一日活动的形式分类为例，对每日幼儿园课程各模块作简单说明。</a:t>
            </a:r>
            <a:endParaRPr lang="zh-CN" altLang="en-US" sz="2400">
              <a:solidFill>
                <a:schemeClr val="tx1"/>
              </a:solidFill>
              <a:cs typeface="宋体" charset="0"/>
            </a:endParaRPr>
          </a:p>
        </p:txBody>
      </p:sp>
      <p:sp>
        <p:nvSpPr>
          <p:cNvPr id="4" name="文本框 3"/>
          <p:cNvSpPr txBox="1"/>
          <p:nvPr/>
        </p:nvSpPr>
        <p:spPr>
          <a:xfrm>
            <a:off x="1336040" y="2325370"/>
            <a:ext cx="8910320" cy="3969385"/>
          </a:xfrm>
          <a:prstGeom prst="rect">
            <a:avLst/>
          </a:prstGeom>
          <a:noFill/>
          <a:ln w="9525">
            <a:noFill/>
          </a:ln>
        </p:spPr>
        <p:txBody>
          <a:bodyPr wrap="square">
            <a:spAutoFit/>
          </a:bodyPr>
          <a:p>
            <a:pPr marL="457200" indent="-457200" algn="l">
              <a:lnSpc>
                <a:spcPct val="150000"/>
              </a:lnSpc>
              <a:buFont typeface="Wingdings" panose="05000000000000000000" charset="0"/>
              <a:buChar char=""/>
            </a:pPr>
            <a:r>
              <a:rPr lang="en-US" sz="2800" b="0">
                <a:solidFill>
                  <a:schemeClr val="tx1"/>
                </a:solidFill>
                <a:latin typeface="Calibri" charset="0"/>
                <a:cs typeface="宋体" charset="0"/>
              </a:rPr>
              <a:t>1. </a:t>
            </a:r>
            <a:r>
              <a:rPr lang="zh-CN" sz="2800" b="0">
                <a:solidFill>
                  <a:schemeClr val="tx1"/>
                </a:solidFill>
                <a:cs typeface="宋体" charset="0"/>
              </a:rPr>
              <a:t>幼儿园游戏模块（</a:t>
            </a:r>
            <a:r>
              <a:rPr lang="en-US" sz="2800" b="0">
                <a:solidFill>
                  <a:schemeClr val="tx1"/>
                </a:solidFill>
                <a:latin typeface="Calibri" charset="0"/>
                <a:cs typeface="宋体" charset="0"/>
              </a:rPr>
              <a:t>1</a:t>
            </a:r>
            <a:r>
              <a:rPr lang="zh-CN" sz="2800" b="0">
                <a:solidFill>
                  <a:schemeClr val="tx1"/>
                </a:solidFill>
                <a:cs typeface="宋体" charset="0"/>
              </a:rPr>
              <a:t>） 幼儿园本体性游戏（</a:t>
            </a:r>
            <a:r>
              <a:rPr lang="en-US" sz="2800" b="0">
                <a:solidFill>
                  <a:schemeClr val="tx1"/>
                </a:solidFill>
                <a:latin typeface="Calibri" charset="0"/>
                <a:cs typeface="宋体" charset="0"/>
              </a:rPr>
              <a:t>2</a:t>
            </a:r>
            <a:r>
              <a:rPr lang="zh-CN" sz="2800" b="0">
                <a:solidFill>
                  <a:schemeClr val="tx1"/>
                </a:solidFill>
                <a:cs typeface="宋体" charset="0"/>
              </a:rPr>
              <a:t>） 幼儿园各种类活动中包含的游戏</a:t>
            </a:r>
            <a:endParaRPr lang="zh-CN" sz="2800" b="0">
              <a:solidFill>
                <a:schemeClr val="tx1"/>
              </a:solidFill>
              <a:cs typeface="宋体" charset="0"/>
            </a:endParaRPr>
          </a:p>
          <a:p>
            <a:pPr marL="457200" indent="-457200" algn="l">
              <a:lnSpc>
                <a:spcPct val="150000"/>
              </a:lnSpc>
              <a:buFont typeface="Wingdings" panose="05000000000000000000" charset="0"/>
              <a:buChar char=""/>
            </a:pPr>
            <a:r>
              <a:rPr lang="en-US" sz="2800" b="0">
                <a:solidFill>
                  <a:schemeClr val="tx1"/>
                </a:solidFill>
                <a:latin typeface="Calibri" charset="0"/>
                <a:cs typeface="宋体" charset="0"/>
              </a:rPr>
              <a:t>2. </a:t>
            </a:r>
            <a:r>
              <a:rPr lang="zh-CN" sz="2800" b="0">
                <a:solidFill>
                  <a:schemeClr val="tx1"/>
                </a:solidFill>
                <a:cs typeface="宋体" charset="0"/>
              </a:rPr>
              <a:t>幼儿园教学模块</a:t>
            </a:r>
            <a:endParaRPr lang="zh-CN" sz="2800" b="0">
              <a:solidFill>
                <a:schemeClr val="tx1"/>
              </a:solidFill>
              <a:cs typeface="宋体" charset="0"/>
            </a:endParaRPr>
          </a:p>
          <a:p>
            <a:pPr marL="457200" indent="-457200" algn="l">
              <a:lnSpc>
                <a:spcPct val="150000"/>
              </a:lnSpc>
              <a:buFont typeface="Wingdings" panose="05000000000000000000" charset="0"/>
              <a:buChar char=""/>
            </a:pPr>
            <a:r>
              <a:rPr lang="en-US" sz="2800" b="0">
                <a:solidFill>
                  <a:schemeClr val="tx1"/>
                </a:solidFill>
                <a:latin typeface="Calibri" charset="0"/>
                <a:cs typeface="宋体" charset="0"/>
              </a:rPr>
              <a:t>3. </a:t>
            </a:r>
            <a:r>
              <a:rPr lang="zh-CN" sz="2800" b="0">
                <a:solidFill>
                  <a:schemeClr val="tx1"/>
                </a:solidFill>
                <a:cs typeface="宋体" charset="0"/>
              </a:rPr>
              <a:t>幼儿园生活模块</a:t>
            </a:r>
            <a:endParaRPr lang="zh-CN" sz="2800" b="0">
              <a:solidFill>
                <a:schemeClr val="tx1"/>
              </a:solidFill>
              <a:cs typeface="宋体" charset="0"/>
            </a:endParaRPr>
          </a:p>
          <a:p>
            <a:pPr marL="457200" indent="-457200" algn="l">
              <a:lnSpc>
                <a:spcPct val="150000"/>
              </a:lnSpc>
              <a:buFont typeface="Wingdings" panose="05000000000000000000" charset="0"/>
              <a:buChar char=""/>
            </a:pPr>
            <a:r>
              <a:rPr lang="en-US" sz="2800" b="0">
                <a:solidFill>
                  <a:schemeClr val="tx1"/>
                </a:solidFill>
                <a:latin typeface="Calibri" charset="0"/>
                <a:cs typeface="宋体" charset="0"/>
              </a:rPr>
              <a:t>4. </a:t>
            </a:r>
            <a:r>
              <a:rPr lang="zh-CN" sz="2800" b="0">
                <a:solidFill>
                  <a:schemeClr val="tx1"/>
                </a:solidFill>
                <a:cs typeface="宋体" charset="0"/>
              </a:rPr>
              <a:t>幼儿园运动模块</a:t>
            </a:r>
            <a:endParaRPr lang="zh-CN" altLang="en-US" sz="2800" b="0">
              <a:solidFill>
                <a:schemeClr val="tx1"/>
              </a:solidFill>
              <a:cs typeface="宋体" charset="0"/>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一、组成幼儿园课程的幼儿园课程模块</a:t>
            </a:r>
            <a:endParaRPr lang="zh-CN" altLang="en-US" sz="3200" b="1">
              <a:solidFill>
                <a:schemeClr val="bg1"/>
              </a:solidFill>
            </a:endParaRPr>
          </a:p>
        </p:txBody>
      </p:sp>
      <p:sp>
        <p:nvSpPr>
          <p:cNvPr id="100" name="文本框 99"/>
          <p:cNvSpPr txBox="1"/>
          <p:nvPr/>
        </p:nvSpPr>
        <p:spPr>
          <a:xfrm>
            <a:off x="1155065" y="1001395"/>
            <a:ext cx="6649085" cy="521970"/>
          </a:xfrm>
          <a:prstGeom prst="rect">
            <a:avLst/>
          </a:prstGeom>
          <a:noFill/>
          <a:ln w="9525">
            <a:noFill/>
          </a:ln>
        </p:spPr>
        <p:txBody>
          <a:bodyPr wrap="square">
            <a:spAutoFit/>
          </a:bodyPr>
          <a:p>
            <a:pPr marL="0" indent="0" algn="l"/>
            <a:r>
              <a:rPr sz="2800" b="0">
                <a:solidFill>
                  <a:schemeClr val="accent5">
                    <a:lumMod val="75000"/>
                  </a:schemeClr>
                </a:solidFill>
                <a:latin typeface="黑体" charset="0"/>
                <a:ea typeface="黑体" charset="0"/>
                <a:cs typeface="黑体" charset="0"/>
              </a:rPr>
              <a:t>（二） 幼儿园课程模块的结构化程度</a:t>
            </a:r>
            <a:endParaRPr sz="2800" b="0">
              <a:solidFill>
                <a:schemeClr val="accent5">
                  <a:lumMod val="75000"/>
                </a:schemeClr>
              </a:solidFill>
              <a:latin typeface="黑体" charset="0"/>
              <a:ea typeface="黑体" charset="0"/>
              <a:cs typeface="黑体" charset="0"/>
            </a:endParaRPr>
          </a:p>
        </p:txBody>
      </p:sp>
      <p:sp>
        <p:nvSpPr>
          <p:cNvPr id="3" name="文本框 2"/>
          <p:cNvSpPr txBox="1"/>
          <p:nvPr/>
        </p:nvSpPr>
        <p:spPr>
          <a:xfrm>
            <a:off x="603885" y="1684020"/>
            <a:ext cx="10995025" cy="1198880"/>
          </a:xfrm>
          <a:prstGeom prst="rect">
            <a:avLst/>
          </a:prstGeom>
          <a:noFill/>
        </p:spPr>
        <p:txBody>
          <a:bodyPr wrap="square" rtlCol="0">
            <a:spAutoFit/>
          </a:bodyPr>
          <a:p>
            <a:pPr indent="457200"/>
            <a:r>
              <a:rPr lang="zh-CN" altLang="en-US" sz="2400"/>
              <a:t>幼儿园课程模块是由各种类型的教育活动组成的，而每种教育活动都含有相同或不同的幼儿游戏和教师教学的成分，因此，课程模块的结构化程度可以相同或不同。</a:t>
            </a:r>
            <a:endParaRPr lang="zh-CN" altLang="en-US" sz="2400"/>
          </a:p>
        </p:txBody>
      </p:sp>
      <p:pic>
        <p:nvPicPr>
          <p:cNvPr id="4" name="图片 3" descr="143188EA-EFE5-4ADC-81E9-4CF341131F91"/>
          <p:cNvPicPr>
            <a:picLocks noChangeAspect="1"/>
          </p:cNvPicPr>
          <p:nvPr/>
        </p:nvPicPr>
        <p:blipFill>
          <a:blip r:embed="rId1"/>
          <a:stretch>
            <a:fillRect/>
          </a:stretch>
        </p:blipFill>
        <p:spPr>
          <a:xfrm>
            <a:off x="2783205" y="2757805"/>
            <a:ext cx="7185660" cy="3359785"/>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二、 幼儿园课程模块与每日幼儿园课程</a:t>
            </a:r>
            <a:endParaRPr lang="zh-CN" altLang="en-US" sz="3200" b="1">
              <a:solidFill>
                <a:schemeClr val="bg1"/>
              </a:solidFill>
            </a:endParaRPr>
          </a:p>
        </p:txBody>
      </p:sp>
      <p:sp>
        <p:nvSpPr>
          <p:cNvPr id="3" name="文本框 2"/>
          <p:cNvSpPr txBox="1"/>
          <p:nvPr/>
        </p:nvSpPr>
        <p:spPr>
          <a:xfrm>
            <a:off x="688975" y="1172210"/>
            <a:ext cx="10995025" cy="4523105"/>
          </a:xfrm>
          <a:prstGeom prst="rect">
            <a:avLst/>
          </a:prstGeom>
          <a:noFill/>
        </p:spPr>
        <p:txBody>
          <a:bodyPr wrap="square" rtlCol="0">
            <a:spAutoFit/>
          </a:bodyPr>
          <a:p>
            <a:pPr indent="457200">
              <a:lnSpc>
                <a:spcPct val="150000"/>
              </a:lnSpc>
            </a:pPr>
            <a:endParaRPr lang="zh-CN" altLang="en-US" sz="2400"/>
          </a:p>
          <a:p>
            <a:pPr indent="457200">
              <a:lnSpc>
                <a:spcPct val="150000"/>
              </a:lnSpc>
            </a:pPr>
            <a:r>
              <a:rPr lang="zh-CN" altLang="en-US" sz="2400"/>
              <a:t>每日幼儿园课程都由一些相同或不同结构化程度的幼儿园课程模块组成，并决定了每日幼儿园课程的结构化程度。</a:t>
            </a:r>
            <a:endParaRPr lang="zh-CN" altLang="en-US" sz="2400"/>
          </a:p>
          <a:p>
            <a:pPr indent="457200">
              <a:lnSpc>
                <a:spcPct val="150000"/>
              </a:lnSpc>
            </a:pPr>
            <a:r>
              <a:rPr lang="zh-CN" altLang="en-US" sz="2400"/>
              <a:t>幼儿园课程的各课程模块形成一个整体，能反映的是“顺应幼儿自然发展”与“将幼儿发展纳入社会需要的轨道”这两者之间的优势程度，体现的是该课程的价值和性质。</a:t>
            </a:r>
            <a:endParaRPr lang="zh-CN" altLang="en-US" sz="2400"/>
          </a:p>
          <a:p>
            <a:pPr indent="457200">
              <a:lnSpc>
                <a:spcPct val="150000"/>
              </a:lnSpc>
            </a:pPr>
            <a:r>
              <a:rPr lang="zh-CN" altLang="en-US" sz="2400"/>
              <a:t>在编制、实施幼儿园课程时，幼儿园课程的编制者、实施者会采用一定的选择和组合方式，力求使构成每日幼儿园课程结构的课程模块之间能达成平衡。</a:t>
            </a:r>
            <a:endParaRPr lang="zh-CN" altLang="en-US" sz="24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二、 幼儿园课程模块与每日幼儿园课程</a:t>
            </a:r>
            <a:endParaRPr lang="zh-CN" altLang="en-US" sz="3200" b="1">
              <a:solidFill>
                <a:schemeClr val="bg1"/>
              </a:solidFill>
            </a:endParaRPr>
          </a:p>
        </p:txBody>
      </p:sp>
      <p:sp>
        <p:nvSpPr>
          <p:cNvPr id="100" name="文本框 99"/>
          <p:cNvSpPr txBox="1"/>
          <p:nvPr/>
        </p:nvSpPr>
        <p:spPr>
          <a:xfrm>
            <a:off x="1022350" y="927100"/>
            <a:ext cx="5883910" cy="521970"/>
          </a:xfrm>
          <a:prstGeom prst="rect">
            <a:avLst/>
          </a:prstGeom>
          <a:noFill/>
          <a:ln w="9525">
            <a:noFill/>
          </a:ln>
        </p:spPr>
        <p:txBody>
          <a:bodyPr wrap="square">
            <a:spAutoFit/>
          </a:bodyPr>
          <a:p>
            <a:r>
              <a:rPr lang="zh-CN" sz="2800" b="1">
                <a:solidFill>
                  <a:schemeClr val="accent5"/>
                </a:solidFill>
                <a:cs typeface="宋体" charset="0"/>
              </a:rPr>
              <a:t>（一）</a:t>
            </a:r>
            <a:r>
              <a:rPr lang="en-US" sz="2800" b="1">
                <a:solidFill>
                  <a:schemeClr val="accent5"/>
                </a:solidFill>
                <a:latin typeface="宋体" charset="0"/>
                <a:cs typeface="Times New Roman" panose="02020603050405020304" pitchFamily="18" charset="0"/>
              </a:rPr>
              <a:t> </a:t>
            </a:r>
            <a:r>
              <a:rPr lang="zh-CN" sz="2800" b="1">
                <a:solidFill>
                  <a:schemeClr val="accent5"/>
                </a:solidFill>
                <a:cs typeface="宋体" charset="0"/>
              </a:rPr>
              <a:t>构建每日幼儿园课程的要求</a:t>
            </a:r>
            <a:endParaRPr lang="zh-CN" altLang="en-US" sz="2800" b="1">
              <a:solidFill>
                <a:schemeClr val="accent5"/>
              </a:solidFill>
              <a:cs typeface="宋体" charset="0"/>
            </a:endParaRPr>
          </a:p>
        </p:txBody>
      </p:sp>
      <p:sp>
        <p:nvSpPr>
          <p:cNvPr id="4" name="文本框 3"/>
          <p:cNvSpPr txBox="1"/>
          <p:nvPr/>
        </p:nvSpPr>
        <p:spPr>
          <a:xfrm>
            <a:off x="986790" y="1539240"/>
            <a:ext cx="10791825" cy="5169535"/>
          </a:xfrm>
          <a:prstGeom prst="rect">
            <a:avLst/>
          </a:prstGeom>
          <a:noFill/>
          <a:ln w="9525">
            <a:noFill/>
          </a:ln>
        </p:spPr>
        <p:txBody>
          <a:bodyPr wrap="square">
            <a:spAutoFit/>
          </a:bodyPr>
          <a:p>
            <a:pPr indent="457200" algn="l">
              <a:lnSpc>
                <a:spcPct val="150000"/>
              </a:lnSpc>
              <a:buFont typeface="Wingdings" panose="05000000000000000000" charset="0"/>
              <a:buChar char=""/>
            </a:pPr>
            <a:r>
              <a:rPr lang="en-US" sz="2800" b="0">
                <a:solidFill>
                  <a:schemeClr val="tx1"/>
                </a:solidFill>
                <a:latin typeface="宋体" charset="0"/>
                <a:cs typeface="Times New Roman" panose="02020603050405020304" pitchFamily="18" charset="0"/>
              </a:rPr>
              <a:t> </a:t>
            </a:r>
            <a:r>
              <a:rPr lang="zh-CN" sz="2800" b="0">
                <a:solidFill>
                  <a:schemeClr val="tx1"/>
                </a:solidFill>
                <a:cs typeface="宋体" charset="0"/>
              </a:rPr>
              <a:t>1. 幼儿园每日课程的保育、教育要求</a:t>
            </a:r>
            <a:endParaRPr lang="en-US" sz="2800" b="0">
              <a:solidFill>
                <a:schemeClr val="tx1"/>
              </a:solidFill>
              <a:latin typeface="宋体" charset="0"/>
              <a:cs typeface="Times New Roman" panose="02020603050405020304" pitchFamily="18" charset="0"/>
            </a:endParaRPr>
          </a:p>
          <a:p>
            <a:pPr indent="457200" algn="l">
              <a:lnSpc>
                <a:spcPct val="150000"/>
              </a:lnSpc>
              <a:buFont typeface="Wingdings" panose="05000000000000000000" charset="0"/>
              <a:buChar char=""/>
            </a:pPr>
            <a:r>
              <a:rPr lang="zh-CN" sz="2800" b="0">
                <a:solidFill>
                  <a:schemeClr val="tx1"/>
                </a:solidFill>
                <a:cs typeface="宋体" charset="0"/>
              </a:rPr>
              <a:t>（1）要充分发挥组成幼儿园课程的各课程模块在保育、教育上的功能，并使之达成平衡（2）要具有多样性，要动静结合（3）既要制度化，又要富有弹性</a:t>
            </a:r>
            <a:endParaRPr lang="zh-CN" sz="2800" b="0">
              <a:solidFill>
                <a:schemeClr val="tx1"/>
              </a:solidFill>
              <a:cs typeface="宋体" charset="0"/>
            </a:endParaRPr>
          </a:p>
          <a:p>
            <a:pPr marL="457200" indent="-457200" algn="l">
              <a:lnSpc>
                <a:spcPct val="150000"/>
              </a:lnSpc>
              <a:buFont typeface="Wingdings" panose="05000000000000000000" charset="0"/>
              <a:buChar char=""/>
            </a:pPr>
            <a:r>
              <a:rPr lang="zh-CN" sz="2800" b="0">
                <a:solidFill>
                  <a:schemeClr val="tx1"/>
                </a:solidFill>
                <a:cs typeface="宋体" charset="0"/>
              </a:rPr>
              <a:t>2. 幼儿园每日课程的制度化</a:t>
            </a:r>
            <a:r>
              <a:rPr lang="en-US" altLang="zh-CN" sz="2800" b="0">
                <a:solidFill>
                  <a:schemeClr val="tx1"/>
                </a:solidFill>
                <a:cs typeface="宋体" charset="0"/>
              </a:rPr>
              <a:t>   </a:t>
            </a:r>
            <a:r>
              <a:rPr lang="zh-CN" sz="2400" b="0">
                <a:solidFill>
                  <a:schemeClr val="tx1"/>
                </a:solidFill>
                <a:cs typeface="宋体" charset="0"/>
              </a:rPr>
              <a:t>幼儿的如厕，应根据幼儿的即时需要，而非制度的规定。</a:t>
            </a:r>
            <a:endParaRPr lang="zh-CN" sz="2400" b="0">
              <a:solidFill>
                <a:schemeClr val="tx1"/>
              </a:solidFill>
              <a:cs typeface="宋体" charset="0"/>
            </a:endParaRPr>
          </a:p>
          <a:p>
            <a:pPr marL="457200" indent="-457200" algn="l">
              <a:lnSpc>
                <a:spcPct val="150000"/>
              </a:lnSpc>
              <a:buFont typeface="Wingdings" panose="05000000000000000000" charset="0"/>
              <a:buChar char=""/>
            </a:pPr>
            <a:r>
              <a:rPr lang="zh-CN" sz="2800" b="0">
                <a:solidFill>
                  <a:schemeClr val="tx1"/>
                </a:solidFill>
                <a:cs typeface="宋体" charset="0"/>
              </a:rPr>
              <a:t>3. 要处理好游戏与教学之间的关系</a:t>
            </a:r>
            <a:endParaRPr lang="zh-CN" altLang="en-US" sz="2800" b="0">
              <a:solidFill>
                <a:schemeClr val="tx1"/>
              </a:solidFill>
              <a:cs typeface="宋体" charset="0"/>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二、 幼儿园课程模块与每日幼儿园课程</a:t>
            </a:r>
            <a:endParaRPr lang="zh-CN" altLang="en-US" sz="3200" b="1">
              <a:solidFill>
                <a:schemeClr val="bg1"/>
              </a:solidFill>
            </a:endParaRPr>
          </a:p>
        </p:txBody>
      </p:sp>
      <p:sp>
        <p:nvSpPr>
          <p:cNvPr id="100" name="文本框 99"/>
          <p:cNvSpPr txBox="1"/>
          <p:nvPr/>
        </p:nvSpPr>
        <p:spPr>
          <a:xfrm>
            <a:off x="949325" y="915035"/>
            <a:ext cx="5080000" cy="521970"/>
          </a:xfrm>
          <a:prstGeom prst="rect">
            <a:avLst/>
          </a:prstGeom>
          <a:noFill/>
          <a:ln w="9525">
            <a:noFill/>
          </a:ln>
        </p:spPr>
        <p:txBody>
          <a:bodyPr>
            <a:spAutoFit/>
          </a:bodyPr>
          <a:p>
            <a:pPr marL="0" indent="0" algn="l"/>
            <a:r>
              <a:rPr lang="zh-CN" sz="2800" b="1">
                <a:solidFill>
                  <a:schemeClr val="accent5"/>
                </a:solidFill>
                <a:latin typeface="+mn-lt"/>
                <a:ea typeface="+mn-lt"/>
                <a:cs typeface="+mn-lt"/>
              </a:rPr>
              <a:t>（二）</a:t>
            </a:r>
            <a:r>
              <a:rPr lang="en-US" sz="2800" b="1">
                <a:solidFill>
                  <a:schemeClr val="accent5"/>
                </a:solidFill>
                <a:latin typeface="+mn-lt"/>
                <a:ea typeface="+mn-lt"/>
                <a:cs typeface="+mn-lt"/>
              </a:rPr>
              <a:t> </a:t>
            </a:r>
            <a:r>
              <a:rPr lang="zh-CN" sz="2800" b="1">
                <a:solidFill>
                  <a:schemeClr val="accent5"/>
                </a:solidFill>
                <a:latin typeface="+mn-lt"/>
                <a:ea typeface="+mn-lt"/>
                <a:cs typeface="+mn-lt"/>
              </a:rPr>
              <a:t>每日幼儿园课程的构建</a:t>
            </a:r>
            <a:endParaRPr lang="zh-CN" altLang="en-US" sz="2800" b="1">
              <a:solidFill>
                <a:schemeClr val="accent5"/>
              </a:solidFill>
              <a:latin typeface="+mn-lt"/>
              <a:ea typeface="+mn-lt"/>
              <a:cs typeface="+mn-lt"/>
            </a:endParaRPr>
          </a:p>
        </p:txBody>
      </p:sp>
      <p:sp>
        <p:nvSpPr>
          <p:cNvPr id="23" name="AutoShape 4448"/>
          <p:cNvSpPr>
            <a:spLocks noChangeArrowheads="1"/>
          </p:cNvSpPr>
          <p:nvPr>
            <p:custDataLst>
              <p:tags r:id="rId1"/>
            </p:custDataLst>
          </p:nvPr>
        </p:nvSpPr>
        <p:spPr bwMode="auto">
          <a:xfrm rot="19800000">
            <a:off x="4972019" y="2437647"/>
            <a:ext cx="1986854" cy="1719988"/>
          </a:xfrm>
          <a:prstGeom prst="hexagon">
            <a:avLst>
              <a:gd name="adj" fmla="val 28879"/>
              <a:gd name="vf" fmla="val 115470"/>
            </a:avLst>
          </a:prstGeom>
          <a:solidFill>
            <a:srgbClr val="FFFFFF">
              <a:lumMod val="95000"/>
            </a:srgbClr>
          </a:solidFill>
          <a:ln w="12700" cap="flat" cmpd="sng" algn="ctr">
            <a:noFill/>
            <a:prstDash val="solid"/>
          </a:ln>
          <a:effectLst/>
        </p:spPr>
        <p:txBody>
          <a:bodyPr anchor="ctr" anchorCtr="0"/>
          <a:p>
            <a:pPr algn="ctr" eaLnBrk="1" hangingPunct="1">
              <a:lnSpc>
                <a:spcPct val="120000"/>
              </a:lnSpc>
            </a:pPr>
            <a:endParaRPr lang="zh-CN" altLang="en-US" kern="0" dirty="0">
              <a:solidFill>
                <a:srgbClr val="4D4D4D"/>
              </a:solidFill>
              <a:latin typeface="Arial" panose="020B0604020202020204" pitchFamily="34" charset="0"/>
              <a:ea typeface="微软雅黑" pitchFamily="34" charset="-122"/>
              <a:sym typeface="Arial" panose="020B0604020202020204" pitchFamily="34" charset="0"/>
            </a:endParaRPr>
          </a:p>
        </p:txBody>
      </p:sp>
      <p:sp>
        <p:nvSpPr>
          <p:cNvPr id="17" name="任意多边形: 形状 16"/>
          <p:cNvSpPr/>
          <p:nvPr>
            <p:custDataLst>
              <p:tags r:id="rId2"/>
            </p:custDataLst>
          </p:nvPr>
        </p:nvSpPr>
        <p:spPr>
          <a:xfrm rot="10800000">
            <a:off x="3749082" y="2908107"/>
            <a:ext cx="724963" cy="620514"/>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6" name="梯形 5"/>
          <p:cNvSpPr/>
          <p:nvPr>
            <p:custDataLst>
              <p:tags r:id="rId3"/>
            </p:custDataLst>
          </p:nvPr>
        </p:nvSpPr>
        <p:spPr>
          <a:xfrm rot="5400000">
            <a:off x="4093967" y="3014320"/>
            <a:ext cx="1338503" cy="578347"/>
          </a:xfrm>
          <a:prstGeom prst="trapezoid">
            <a:avLst>
              <a:gd name="adj" fmla="val 30266"/>
            </a:avLst>
          </a:prstGeom>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8" name="矩形 27"/>
          <p:cNvSpPr/>
          <p:nvPr>
            <p:custDataLst>
              <p:tags r:id="rId4"/>
            </p:custDataLst>
          </p:nvPr>
        </p:nvSpPr>
        <p:spPr>
          <a:xfrm>
            <a:off x="4545112" y="3081652"/>
            <a:ext cx="452021" cy="434629"/>
          </a:xfrm>
          <a:prstGeom prst="rect">
            <a:avLst/>
          </a:prstGeom>
        </p:spPr>
        <p:txBody>
          <a:bodyPr wrap="square" anchor="ctr" anchorCtr="0">
            <a:normAutofit fontScale="90000" lnSpcReduction="20000"/>
          </a:bodyPr>
          <a:p>
            <a:pPr algn="ctr" eaLnBrk="1" hangingPunct="1">
              <a:lnSpc>
                <a:spcPct val="120000"/>
              </a:lnSpc>
            </a:pPr>
            <a:r>
              <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rPr>
              <a:t>1</a:t>
            </a:r>
            <a:endPar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50" name="任意多边形: 形状 49"/>
          <p:cNvSpPr/>
          <p:nvPr>
            <p:custDataLst>
              <p:tags r:id="rId5"/>
            </p:custDataLst>
          </p:nvPr>
        </p:nvSpPr>
        <p:spPr>
          <a:xfrm rot="10800000" flipH="1" flipV="1">
            <a:off x="7456849" y="3078366"/>
            <a:ext cx="724963" cy="620514"/>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1" name="梯形 50"/>
          <p:cNvSpPr/>
          <p:nvPr>
            <p:custDataLst>
              <p:tags r:id="rId6"/>
            </p:custDataLst>
          </p:nvPr>
        </p:nvSpPr>
        <p:spPr>
          <a:xfrm rot="5400000" flipH="1" flipV="1">
            <a:off x="6498423" y="3014320"/>
            <a:ext cx="1338503" cy="578347"/>
          </a:xfrm>
          <a:prstGeom prst="trapezoid">
            <a:avLst>
              <a:gd name="adj" fmla="val 30266"/>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49" name="矩形 48"/>
          <p:cNvSpPr/>
          <p:nvPr>
            <p:custDataLst>
              <p:tags r:id="rId7"/>
            </p:custDataLst>
          </p:nvPr>
        </p:nvSpPr>
        <p:spPr>
          <a:xfrm flipH="1">
            <a:off x="6933761" y="3090705"/>
            <a:ext cx="452021" cy="434629"/>
          </a:xfrm>
          <a:prstGeom prst="rect">
            <a:avLst/>
          </a:prstGeom>
        </p:spPr>
        <p:txBody>
          <a:bodyPr wrap="square" anchor="ctr" anchorCtr="0">
            <a:normAutofit fontScale="90000" lnSpcReduction="20000"/>
          </a:bodyPr>
          <a:p>
            <a:pPr algn="ctr" eaLnBrk="1" hangingPunct="1">
              <a:lnSpc>
                <a:spcPct val="120000"/>
              </a:lnSpc>
            </a:pPr>
            <a:r>
              <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rPr>
              <a:t>2</a:t>
            </a:r>
            <a:endParaRPr lang="en-US" altLang="zh-CN" sz="24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75" name="文本框 74"/>
          <p:cNvSpPr txBox="1"/>
          <p:nvPr>
            <p:custDataLst>
              <p:tags r:id="rId8"/>
            </p:custDataLst>
          </p:nvPr>
        </p:nvSpPr>
        <p:spPr>
          <a:xfrm>
            <a:off x="758170" y="3443239"/>
            <a:ext cx="3277611" cy="886385"/>
          </a:xfrm>
          <a:prstGeom prst="rect">
            <a:avLst/>
          </a:prstGeom>
          <a:noFill/>
        </p:spPr>
        <p:txBody>
          <a:bodyPr wrap="square" rtlCol="0">
            <a:noAutofit/>
          </a:bodyPr>
          <a:p>
            <a:pPr>
              <a:lnSpc>
                <a:spcPct val="120000"/>
              </a:lnSpc>
            </a:pPr>
            <a:r>
              <a:rPr lang="zh-CN" altLang="en-US" sz="2000"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是在能反映课程结构化程度的连续体上各组成部分的位置</a:t>
            </a:r>
            <a:endParaRPr lang="zh-CN" altLang="en-US" sz="2000"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20" name="椭圆 19"/>
          <p:cNvSpPr/>
          <p:nvPr>
            <p:custDataLst>
              <p:tags r:id="rId9"/>
            </p:custDataLst>
          </p:nvPr>
        </p:nvSpPr>
        <p:spPr>
          <a:xfrm>
            <a:off x="835988" y="2854132"/>
            <a:ext cx="324471" cy="324471"/>
          </a:xfrm>
          <a:prstGeom prst="ellipse">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r>
              <a:rPr lang="en-US" altLang="zh-CN" sz="1800" b="1" dirty="0">
                <a:latin typeface="Arial" panose="020B0604020202020204" pitchFamily="34" charset="0"/>
                <a:ea typeface="微软雅黑" pitchFamily="34" charset="-122"/>
                <a:sym typeface="Arial" panose="020B0604020202020204" pitchFamily="34" charset="0"/>
              </a:rPr>
              <a:t>1</a:t>
            </a:r>
            <a:endParaRPr lang="en-US" altLang="zh-CN" sz="1800" b="1" dirty="0">
              <a:latin typeface="Arial" panose="020B0604020202020204" pitchFamily="34" charset="0"/>
              <a:ea typeface="微软雅黑" pitchFamily="34" charset="-122"/>
              <a:sym typeface="Arial" panose="020B0604020202020204" pitchFamily="34" charset="0"/>
            </a:endParaRPr>
          </a:p>
        </p:txBody>
      </p:sp>
      <p:sp>
        <p:nvSpPr>
          <p:cNvPr id="72" name="文本框 71"/>
          <p:cNvSpPr txBox="1"/>
          <p:nvPr>
            <p:custDataLst>
              <p:tags r:id="rId10"/>
            </p:custDataLst>
          </p:nvPr>
        </p:nvSpPr>
        <p:spPr>
          <a:xfrm>
            <a:off x="7857422" y="3845829"/>
            <a:ext cx="3277611" cy="886385"/>
          </a:xfrm>
          <a:prstGeom prst="rect">
            <a:avLst/>
          </a:prstGeom>
          <a:noFill/>
        </p:spPr>
        <p:txBody>
          <a:bodyPr wrap="square" rtlCol="0">
            <a:noAutofit/>
          </a:bodyPr>
          <a:p>
            <a:pPr>
              <a:lnSpc>
                <a:spcPct val="120000"/>
              </a:lnSpc>
            </a:pPr>
            <a:r>
              <a:rPr lang="zh-CN" altLang="en-US" sz="2000"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是用以开展各幼儿园课程模块和幼儿园教育活动所花费的时间。</a:t>
            </a:r>
            <a:endParaRPr lang="zh-CN" altLang="en-US" sz="2000"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78" name="椭圆 77"/>
          <p:cNvSpPr/>
          <p:nvPr>
            <p:custDataLst>
              <p:tags r:id="rId11"/>
            </p:custDataLst>
          </p:nvPr>
        </p:nvSpPr>
        <p:spPr>
          <a:xfrm>
            <a:off x="8280369" y="2882440"/>
            <a:ext cx="324471" cy="324471"/>
          </a:xfrm>
          <a:prstGeom prst="ellipse">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r>
              <a:rPr lang="en-US" altLang="zh-CN" sz="1800" b="1" dirty="0">
                <a:latin typeface="Arial" panose="020B0604020202020204" pitchFamily="34" charset="0"/>
                <a:ea typeface="宋体" charset="0"/>
                <a:sym typeface="Arial" panose="020B0604020202020204" pitchFamily="34" charset="0"/>
              </a:rPr>
              <a:t>2</a:t>
            </a:r>
            <a:endParaRPr lang="en-US" altLang="zh-CN" sz="1800" b="1" dirty="0">
              <a:latin typeface="Arial" panose="020B0604020202020204" pitchFamily="34" charset="0"/>
              <a:ea typeface="宋体" charset="0"/>
              <a:sym typeface="Arial" panose="020B0604020202020204" pitchFamily="34" charset="0"/>
            </a:endParaRPr>
          </a:p>
        </p:txBody>
      </p:sp>
      <p:sp>
        <p:nvSpPr>
          <p:cNvPr id="15" name="矩形 14"/>
          <p:cNvSpPr/>
          <p:nvPr>
            <p:custDataLst>
              <p:tags r:id="rId12"/>
            </p:custDataLst>
          </p:nvPr>
        </p:nvSpPr>
        <p:spPr>
          <a:xfrm>
            <a:off x="5240655" y="2847340"/>
            <a:ext cx="1450340" cy="900430"/>
          </a:xfrm>
          <a:prstGeom prst="rect">
            <a:avLst/>
          </a:prstGeom>
        </p:spPr>
        <p:txBody>
          <a:bodyPr wrap="square" anchor="ctr" anchorCtr="0"/>
          <a:p>
            <a:pPr algn="ctr" eaLnBrk="1" hangingPunct="1">
              <a:lnSpc>
                <a:spcPct val="120000"/>
              </a:lnSpc>
            </a:pPr>
            <a:r>
              <a:rPr lang="zh-CN" altLang="en-US" sz="16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rPr>
              <a:t>选择和组合幼儿园课程模块主要有两个维度</a:t>
            </a:r>
            <a:endParaRPr lang="zh-CN" altLang="en-US" sz="16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endParaRPr>
          </a:p>
        </p:txBody>
      </p:sp>
    </p:spTree>
    <p:custDataLst>
      <p:tags r:id="rId1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二、 幼儿园课程模块与每日幼儿园课程</a:t>
            </a:r>
            <a:endParaRPr lang="zh-CN" altLang="en-US" sz="3200" b="1">
              <a:solidFill>
                <a:schemeClr val="bg1"/>
              </a:solidFill>
            </a:endParaRPr>
          </a:p>
        </p:txBody>
      </p:sp>
      <p:sp>
        <p:nvSpPr>
          <p:cNvPr id="100" name="文本框 99"/>
          <p:cNvSpPr txBox="1"/>
          <p:nvPr/>
        </p:nvSpPr>
        <p:spPr>
          <a:xfrm>
            <a:off x="1022350" y="927100"/>
            <a:ext cx="5883910" cy="521970"/>
          </a:xfrm>
          <a:prstGeom prst="rect">
            <a:avLst/>
          </a:prstGeom>
          <a:noFill/>
          <a:ln w="9525">
            <a:noFill/>
          </a:ln>
        </p:spPr>
        <p:txBody>
          <a:bodyPr wrap="square">
            <a:spAutoFit/>
          </a:bodyPr>
          <a:p>
            <a:r>
              <a:rPr sz="2800" b="1">
                <a:solidFill>
                  <a:schemeClr val="accent5"/>
                </a:solidFill>
              </a:rPr>
              <a:t>（二） 每日幼儿园课程的构建</a:t>
            </a:r>
            <a:endParaRPr sz="2800" b="1">
              <a:solidFill>
                <a:schemeClr val="accent5"/>
              </a:solidFill>
            </a:endParaRPr>
          </a:p>
        </p:txBody>
      </p:sp>
      <p:pic>
        <p:nvPicPr>
          <p:cNvPr id="3" name="图片 2" descr="7CEEA735-DCE9-4CAA-AE7C-6906BDD403CF"/>
          <p:cNvPicPr>
            <a:picLocks noChangeAspect="1"/>
          </p:cNvPicPr>
          <p:nvPr/>
        </p:nvPicPr>
        <p:blipFill>
          <a:blip r:embed="rId1"/>
          <a:stretch>
            <a:fillRect/>
          </a:stretch>
        </p:blipFill>
        <p:spPr>
          <a:xfrm>
            <a:off x="510540" y="1938655"/>
            <a:ext cx="5930900" cy="3014345"/>
          </a:xfrm>
          <a:prstGeom prst="rect">
            <a:avLst/>
          </a:prstGeom>
          <a:ln w="25400">
            <a:solidFill>
              <a:schemeClr val="accent1"/>
            </a:solidFill>
          </a:ln>
        </p:spPr>
      </p:pic>
      <p:sp>
        <p:nvSpPr>
          <p:cNvPr id="5" name="文本框 4"/>
          <p:cNvSpPr txBox="1"/>
          <p:nvPr/>
        </p:nvSpPr>
        <p:spPr>
          <a:xfrm>
            <a:off x="701675" y="5527675"/>
            <a:ext cx="10944860" cy="1198880"/>
          </a:xfrm>
          <a:prstGeom prst="rect">
            <a:avLst/>
          </a:prstGeom>
          <a:noFill/>
        </p:spPr>
        <p:txBody>
          <a:bodyPr wrap="square" rtlCol="0">
            <a:spAutoFit/>
          </a:bodyPr>
          <a:p>
            <a:pPr indent="457200"/>
            <a:r>
              <a:rPr lang="zh-CN" altLang="en-US" sz="2400">
                <a:sym typeface="+mn-ea"/>
              </a:rPr>
              <a:t>在这种课程中，教师教学与幼儿游戏分割得比较清晰，教学和生活活动的目标导向明确，本体性游戏和以幼儿自发、自选为主的运动对于教师的专业要求也不高。</a:t>
            </a:r>
            <a:endParaRPr lang="zh-CN" altLang="en-US" sz="2400"/>
          </a:p>
        </p:txBody>
      </p:sp>
      <p:sp>
        <p:nvSpPr>
          <p:cNvPr id="6" name="矩形 5"/>
          <p:cNvSpPr/>
          <p:nvPr/>
        </p:nvSpPr>
        <p:spPr>
          <a:xfrm>
            <a:off x="6763385" y="1434465"/>
            <a:ext cx="5076825" cy="384746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a:r>
              <a:rPr lang="zh-CN" altLang="en-US" sz="2400">
                <a:solidFill>
                  <a:schemeClr val="tx1"/>
                </a:solidFill>
                <a:sym typeface="+mn-ea"/>
              </a:rPr>
              <a:t>每天2小时生活活动（生活模块）、1.5小时户外体育活动（运动模块）、2小时幼儿自由游戏（游戏模块）以及1小时分科教学活动（教学模块）。</a:t>
            </a:r>
            <a:endParaRPr lang="zh-CN" altLang="en-US" sz="2400">
              <a:solidFill>
                <a:schemeClr val="tx1"/>
              </a:solidFill>
              <a:sym typeface="+mn-ea"/>
            </a:endParaRPr>
          </a:p>
          <a:p>
            <a:pPr indent="457200" algn="l"/>
            <a:r>
              <a:rPr lang="zh-CN" altLang="en-US" sz="2400">
                <a:solidFill>
                  <a:schemeClr val="tx1"/>
                </a:solidFill>
                <a:sym typeface="+mn-ea"/>
              </a:rPr>
              <a:t>图中所示，这个课程给予幼儿较多的本体性游戏时间；运动中也比较关注幼儿的自发、自选体育活动；在生活活动中，行为习惯的训练受到关注；教学采用了分科教学模式。</a:t>
            </a:r>
            <a:endParaRPr lang="zh-CN" altLang="en-US" sz="2400">
              <a:solidFill>
                <a:schemeClr val="tx1"/>
              </a:solidFill>
            </a:endParaRPr>
          </a:p>
        </p:txBody>
      </p:sp>
    </p:spTree>
    <p:custDataLst>
      <p:tags r:id="rId2"/>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二、 幼儿园课程模块与每日幼儿园课程</a:t>
            </a:r>
            <a:endParaRPr lang="zh-CN" altLang="en-US" sz="3200" b="1">
              <a:solidFill>
                <a:schemeClr val="bg1"/>
              </a:solidFill>
            </a:endParaRPr>
          </a:p>
        </p:txBody>
      </p:sp>
      <p:sp>
        <p:nvSpPr>
          <p:cNvPr id="100" name="文本框 99"/>
          <p:cNvSpPr txBox="1"/>
          <p:nvPr/>
        </p:nvSpPr>
        <p:spPr>
          <a:xfrm>
            <a:off x="1022350" y="927100"/>
            <a:ext cx="5883910" cy="521970"/>
          </a:xfrm>
          <a:prstGeom prst="rect">
            <a:avLst/>
          </a:prstGeom>
          <a:noFill/>
          <a:ln w="9525">
            <a:noFill/>
          </a:ln>
        </p:spPr>
        <p:txBody>
          <a:bodyPr wrap="square">
            <a:spAutoFit/>
          </a:bodyPr>
          <a:p>
            <a:r>
              <a:rPr sz="2800" b="1">
                <a:solidFill>
                  <a:schemeClr val="accent5"/>
                </a:solidFill>
              </a:rPr>
              <a:t>（二） 每日幼儿园课程的构建</a:t>
            </a:r>
            <a:endParaRPr sz="2800" b="1">
              <a:solidFill>
                <a:schemeClr val="accent5"/>
              </a:solidFill>
            </a:endParaRPr>
          </a:p>
        </p:txBody>
      </p:sp>
      <p:pic>
        <p:nvPicPr>
          <p:cNvPr id="3" name="图片 2" descr="/Users/air/Desktop/C20411A0-11F6-4115-B8CC-AF2DEC31A002.pngC20411A0-11F6-4115-B8CC-AF2DEC31A002"/>
          <p:cNvPicPr>
            <a:picLocks noChangeAspect="1"/>
          </p:cNvPicPr>
          <p:nvPr/>
        </p:nvPicPr>
        <p:blipFill>
          <a:blip r:embed="rId1"/>
          <a:srcRect/>
          <a:stretch>
            <a:fillRect/>
          </a:stretch>
        </p:blipFill>
        <p:spPr>
          <a:xfrm>
            <a:off x="890588" y="1743710"/>
            <a:ext cx="4926965" cy="3014345"/>
          </a:xfrm>
          <a:prstGeom prst="rect">
            <a:avLst/>
          </a:prstGeom>
          <a:ln w="25400">
            <a:solidFill>
              <a:schemeClr val="accent6"/>
            </a:solidFill>
          </a:ln>
        </p:spPr>
      </p:pic>
      <p:sp>
        <p:nvSpPr>
          <p:cNvPr id="5" name="文本框 4"/>
          <p:cNvSpPr txBox="1"/>
          <p:nvPr/>
        </p:nvSpPr>
        <p:spPr>
          <a:xfrm>
            <a:off x="701675" y="5527675"/>
            <a:ext cx="10944860" cy="1198880"/>
          </a:xfrm>
          <a:prstGeom prst="rect">
            <a:avLst/>
          </a:prstGeom>
          <a:noFill/>
        </p:spPr>
        <p:txBody>
          <a:bodyPr wrap="square" rtlCol="0">
            <a:spAutoFit/>
          </a:bodyPr>
          <a:p>
            <a:pPr indent="457200"/>
            <a:r>
              <a:rPr lang="zh-CN" altLang="en-US" sz="2400">
                <a:sym typeface="+mn-ea"/>
              </a:rPr>
              <a:t>从这种幼儿园一日课程中可以看出，该课程实施对教师有一定的专业要求，教师要能基本掌握如何处理好教师预设与幼儿生成之间的关系，才能使主题教学活动和区角活动开展得有意义。</a:t>
            </a:r>
            <a:endParaRPr lang="zh-CN" altLang="en-US" sz="2400">
              <a:sym typeface="+mn-ea"/>
            </a:endParaRPr>
          </a:p>
        </p:txBody>
      </p:sp>
      <p:sp>
        <p:nvSpPr>
          <p:cNvPr id="6" name="矩形 5"/>
          <p:cNvSpPr/>
          <p:nvPr/>
        </p:nvSpPr>
        <p:spPr>
          <a:xfrm>
            <a:off x="6276340" y="1434465"/>
            <a:ext cx="5563870" cy="3847465"/>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a:r>
              <a:rPr lang="zh-CN" altLang="en-US" sz="2400">
                <a:solidFill>
                  <a:schemeClr val="tx1"/>
                </a:solidFill>
                <a:sym typeface="+mn-ea"/>
              </a:rPr>
              <a:t>每天2小时生活活动（生活模块）、1.5小时户外体育活动（运动模块）、1小时幼儿自由游戏（游戏模块）、1小时区角活动以及1.5小时中等结构的主题教学活动（教学模块）。</a:t>
            </a:r>
            <a:endParaRPr lang="zh-CN" altLang="en-US" sz="2400">
              <a:solidFill>
                <a:schemeClr val="tx1"/>
              </a:solidFill>
              <a:sym typeface="+mn-ea"/>
            </a:endParaRPr>
          </a:p>
          <a:p>
            <a:pPr indent="457200" algn="l"/>
            <a:r>
              <a:rPr lang="zh-CN" altLang="en-US" sz="2400">
                <a:solidFill>
                  <a:schemeClr val="tx1"/>
                </a:solidFill>
                <a:sym typeface="+mn-ea"/>
              </a:rPr>
              <a:t>这个课程对幼儿游戏的安排主要体现在本体性游戏和区角活动中，主题教学活动和体育运动中，游戏与教学的成分相当，而在生活活动中游戏的成分比较少。</a:t>
            </a:r>
            <a:endParaRPr lang="zh-CN" altLang="en-US" sz="2400">
              <a:solidFill>
                <a:schemeClr val="tx1"/>
              </a:solidFill>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875665" y="-12700"/>
            <a:ext cx="10515600" cy="1325563"/>
          </a:xfrm>
        </p:spPr>
        <p:txBody>
          <a:bodyPr vert="horz" wrap="square" lIns="91440" tIns="45720" rIns="91440" bIns="45720" anchor="ctr" anchorCtr="0"/>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8198" name="矩形 12"/>
          <p:cNvSpPr/>
          <p:nvPr/>
        </p:nvSpPr>
        <p:spPr>
          <a:xfrm>
            <a:off x="1587818" y="3665855"/>
            <a:ext cx="7136765" cy="521970"/>
          </a:xfrm>
          <a:prstGeom prst="rect">
            <a:avLst/>
          </a:prstGeom>
          <a:noFill/>
          <a:ln w="9525">
            <a:noFill/>
          </a:ln>
        </p:spPr>
        <p:txBody>
          <a:bodyPr wrap="none">
            <a:spAutoFit/>
          </a:bodyPr>
          <a:p>
            <a:pPr eaLnBrk="1" hangingPunct="1">
              <a:buNone/>
            </a:pPr>
            <a:r>
              <a:rPr lang="zh-CN" altLang="en-US" sz="2800" dirty="0">
                <a:solidFill>
                  <a:srgbClr val="C00000"/>
                </a:solidFill>
                <a:latin typeface="微软雅黑"/>
                <a:ea typeface="宋体" charset="0"/>
              </a:rPr>
              <a:t>（</a:t>
            </a:r>
            <a:r>
              <a:rPr lang="en-US" altLang="zh-CN" sz="2800" dirty="0">
                <a:solidFill>
                  <a:srgbClr val="C00000"/>
                </a:solidFill>
                <a:latin typeface="微软雅黑"/>
                <a:ea typeface="宋体" charset="0"/>
              </a:rPr>
              <a:t>1</a:t>
            </a:r>
            <a:r>
              <a:rPr lang="zh-CN" altLang="en-US" sz="2800" dirty="0">
                <a:solidFill>
                  <a:srgbClr val="C00000"/>
                </a:solidFill>
                <a:latin typeface="微软雅黑"/>
                <a:ea typeface="宋体" charset="0"/>
              </a:rPr>
              <a:t>）</a:t>
            </a:r>
            <a:r>
              <a:rPr lang="zh-CN" altLang="zh-CN" sz="2800" dirty="0">
                <a:solidFill>
                  <a:srgbClr val="C00000"/>
                </a:solidFill>
                <a:latin typeface="微软雅黑"/>
                <a:ea typeface="微软雅黑"/>
              </a:rPr>
              <a:t>游戏是带有过去或未来倾向的现时行为</a:t>
            </a:r>
            <a:endParaRPr lang="zh-CN" altLang="en-US" sz="2800" dirty="0">
              <a:solidFill>
                <a:srgbClr val="C00000"/>
              </a:solidFill>
              <a:latin typeface="微软雅黑"/>
              <a:ea typeface="微软雅黑"/>
            </a:endParaRPr>
          </a:p>
        </p:txBody>
      </p:sp>
      <p:sp>
        <p:nvSpPr>
          <p:cNvPr id="8199" name="矩形 13"/>
          <p:cNvSpPr/>
          <p:nvPr/>
        </p:nvSpPr>
        <p:spPr>
          <a:xfrm>
            <a:off x="1563688" y="4642803"/>
            <a:ext cx="5950585" cy="521970"/>
          </a:xfrm>
          <a:prstGeom prst="rect">
            <a:avLst/>
          </a:prstGeom>
          <a:noFill/>
          <a:ln w="9525">
            <a:noFill/>
          </a:ln>
        </p:spPr>
        <p:txBody>
          <a:bodyPr wrap="none">
            <a:spAutoFit/>
          </a:bodyPr>
          <a:p>
            <a:pPr eaLnBrk="1" hangingPunct="1">
              <a:buNone/>
            </a:pPr>
            <a:r>
              <a:rPr lang="zh-CN" altLang="en-US" sz="2800" dirty="0">
                <a:solidFill>
                  <a:srgbClr val="C00000"/>
                </a:solidFill>
                <a:latin typeface="微软雅黑"/>
                <a:ea typeface="宋体" charset="0"/>
              </a:rPr>
              <a:t>（</a:t>
            </a:r>
            <a:r>
              <a:rPr lang="en-US" altLang="zh-CN" sz="2800" dirty="0">
                <a:solidFill>
                  <a:srgbClr val="C00000"/>
                </a:solidFill>
                <a:latin typeface="微软雅黑"/>
                <a:ea typeface="宋体" charset="0"/>
              </a:rPr>
              <a:t>2</a:t>
            </a:r>
            <a:r>
              <a:rPr lang="zh-CN" altLang="en-US" sz="2800" dirty="0">
                <a:solidFill>
                  <a:srgbClr val="C00000"/>
                </a:solidFill>
                <a:latin typeface="微软雅黑"/>
                <a:ea typeface="宋体" charset="0"/>
              </a:rPr>
              <a:t>）</a:t>
            </a:r>
            <a:r>
              <a:rPr lang="zh-CN" altLang="en-US" sz="2800" dirty="0">
                <a:solidFill>
                  <a:srgbClr val="C00000"/>
                </a:solidFill>
                <a:latin typeface="微软雅黑"/>
                <a:ea typeface="微软雅黑"/>
              </a:rPr>
              <a:t>游戏是实现的愿望和控制</a:t>
            </a:r>
            <a:r>
              <a:rPr lang="en-US" altLang="zh-CN" sz="2800" dirty="0">
                <a:solidFill>
                  <a:srgbClr val="C00000"/>
                </a:solidFill>
                <a:latin typeface="微软雅黑"/>
                <a:ea typeface="微软雅黑"/>
              </a:rPr>
              <a:t>(</a:t>
            </a:r>
            <a:r>
              <a:rPr lang="zh-CN" altLang="en-US" sz="2800" dirty="0">
                <a:solidFill>
                  <a:srgbClr val="C00000"/>
                </a:solidFill>
                <a:latin typeface="微软雅黑"/>
                <a:ea typeface="微软雅黑"/>
              </a:rPr>
              <a:t>优势</a:t>
            </a:r>
            <a:r>
              <a:rPr lang="en-US" altLang="zh-CN" sz="2800" dirty="0">
                <a:solidFill>
                  <a:srgbClr val="C00000"/>
                </a:solidFill>
                <a:latin typeface="微软雅黑"/>
                <a:ea typeface="微软雅黑"/>
              </a:rPr>
              <a:t>)</a:t>
            </a:r>
            <a:endParaRPr lang="zh-CN" altLang="en-US" sz="2800" dirty="0">
              <a:solidFill>
                <a:srgbClr val="C00000"/>
              </a:solidFill>
              <a:latin typeface="微软雅黑"/>
              <a:ea typeface="微软雅黑"/>
            </a:endParaRPr>
          </a:p>
        </p:txBody>
      </p:sp>
      <p:sp>
        <p:nvSpPr>
          <p:cNvPr id="2" name="文本框 1"/>
          <p:cNvSpPr txBox="1"/>
          <p:nvPr/>
        </p:nvSpPr>
        <p:spPr>
          <a:xfrm>
            <a:off x="1816100" y="2609850"/>
            <a:ext cx="6040120" cy="5835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rPr>
              <a:t>1.</a:t>
            </a:r>
            <a:r>
              <a:rPr lang="zh-CN" altLang="en-US"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rPr>
              <a:t>从心理学角度看儿童游戏</a:t>
            </a:r>
            <a:endParaRPr lang="zh-CN" altLang="en-US"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endParaRPr>
          </a:p>
        </p:txBody>
      </p:sp>
      <p:sp>
        <p:nvSpPr>
          <p:cNvPr id="3" name="文本框 2"/>
          <p:cNvSpPr txBox="1"/>
          <p:nvPr/>
        </p:nvSpPr>
        <p:spPr>
          <a:xfrm>
            <a:off x="710565" y="1482090"/>
            <a:ext cx="10029825" cy="583565"/>
          </a:xfrm>
          <a:prstGeom prst="rect">
            <a:avLst/>
          </a:prstGeom>
          <a:noFill/>
        </p:spPr>
        <p:txBody>
          <a:bodyPr wrap="square" rtlCol="0">
            <a:spAutoFit/>
          </a:bodyPr>
          <a:p>
            <a:r>
              <a:rPr lang="zh-CN" altLang="en-US" sz="3200" dirty="0">
                <a:solidFill>
                  <a:schemeClr val="accent1">
                    <a:lumMod val="50000"/>
                  </a:schemeClr>
                </a:solidFill>
                <a:latin typeface="黑体" charset="0"/>
                <a:ea typeface="黑体" charset="0"/>
                <a:cs typeface="黑体" charset="0"/>
                <a:sym typeface="+mn-ea"/>
              </a:rPr>
              <a:t>（一） 对游戏在儿童发展和教育中作用的理论研究</a:t>
            </a:r>
            <a:endParaRPr lang="zh-CN" altLang="en-US" sz="3200" dirty="0">
              <a:solidFill>
                <a:schemeClr val="accent1">
                  <a:lumMod val="50000"/>
                </a:schemeClr>
              </a:solidFill>
              <a:latin typeface="黑体" charset="0"/>
              <a:ea typeface="黑体" charset="0"/>
              <a:cs typeface="黑体" charset="0"/>
              <a:sym typeface="+mn-ea"/>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 y="160655"/>
            <a:ext cx="7553960" cy="583565"/>
          </a:xfrm>
          <a:prstGeom prst="rect">
            <a:avLst/>
          </a:prstGeom>
          <a:noFill/>
        </p:spPr>
        <p:txBody>
          <a:bodyPr wrap="square" rtlCol="0">
            <a:spAutoFit/>
          </a:bodyPr>
          <a:p>
            <a:r>
              <a:rPr lang="zh-CN" altLang="en-US" sz="3200" b="1">
                <a:solidFill>
                  <a:schemeClr val="bg1"/>
                </a:solidFill>
              </a:rPr>
              <a:t> 二、 幼儿园课程模块与每日幼儿园课程</a:t>
            </a:r>
            <a:endParaRPr lang="zh-CN" altLang="en-US" sz="3200" b="1">
              <a:solidFill>
                <a:schemeClr val="bg1"/>
              </a:solidFill>
            </a:endParaRPr>
          </a:p>
        </p:txBody>
      </p:sp>
      <p:sp>
        <p:nvSpPr>
          <p:cNvPr id="100" name="文本框 99"/>
          <p:cNvSpPr txBox="1"/>
          <p:nvPr/>
        </p:nvSpPr>
        <p:spPr>
          <a:xfrm>
            <a:off x="1022350" y="927100"/>
            <a:ext cx="5883910" cy="521970"/>
          </a:xfrm>
          <a:prstGeom prst="rect">
            <a:avLst/>
          </a:prstGeom>
          <a:noFill/>
          <a:ln w="9525">
            <a:noFill/>
          </a:ln>
        </p:spPr>
        <p:txBody>
          <a:bodyPr wrap="square">
            <a:spAutoFit/>
          </a:bodyPr>
          <a:p>
            <a:r>
              <a:rPr sz="2800" b="1">
                <a:solidFill>
                  <a:schemeClr val="accent5"/>
                </a:solidFill>
              </a:rPr>
              <a:t>（二） 每日幼儿园课程的构建</a:t>
            </a:r>
            <a:endParaRPr sz="2800" b="1">
              <a:solidFill>
                <a:schemeClr val="accent5"/>
              </a:solidFill>
            </a:endParaRPr>
          </a:p>
        </p:txBody>
      </p:sp>
      <p:pic>
        <p:nvPicPr>
          <p:cNvPr id="3" name="图片 2" descr="/Users/air/Desktop/E727BD5C-E5B6-4D9F-93A2-FB1A820D9970.pngE727BD5C-E5B6-4D9F-93A2-FB1A820D9970"/>
          <p:cNvPicPr>
            <a:picLocks noChangeAspect="1"/>
          </p:cNvPicPr>
          <p:nvPr/>
        </p:nvPicPr>
        <p:blipFill>
          <a:blip r:embed="rId1"/>
          <a:srcRect/>
          <a:stretch>
            <a:fillRect/>
          </a:stretch>
        </p:blipFill>
        <p:spPr>
          <a:xfrm>
            <a:off x="517525" y="1833245"/>
            <a:ext cx="5214620" cy="3014345"/>
          </a:xfrm>
          <a:prstGeom prst="rect">
            <a:avLst/>
          </a:prstGeom>
          <a:ln w="25400">
            <a:solidFill>
              <a:schemeClr val="accent5"/>
            </a:solidFill>
          </a:ln>
        </p:spPr>
      </p:pic>
      <p:sp>
        <p:nvSpPr>
          <p:cNvPr id="5" name="文本框 4"/>
          <p:cNvSpPr txBox="1"/>
          <p:nvPr/>
        </p:nvSpPr>
        <p:spPr>
          <a:xfrm>
            <a:off x="543560" y="5527675"/>
            <a:ext cx="11313795" cy="1198880"/>
          </a:xfrm>
          <a:prstGeom prst="rect">
            <a:avLst/>
          </a:prstGeom>
          <a:noFill/>
        </p:spPr>
        <p:txBody>
          <a:bodyPr wrap="square" rtlCol="0">
            <a:spAutoFit/>
          </a:bodyPr>
          <a:p>
            <a:pPr indent="457200"/>
            <a:r>
              <a:rPr lang="zh-CN" altLang="en-US" sz="2400">
                <a:sym typeface="+mn-ea"/>
              </a:rPr>
              <a:t>该课程实施对教师的专业要求很高，换言之，在这种课程中，以幼儿游戏为主，教师只有能有效把握幼儿发展水平、教学规律，才能在与幼儿的互动中处理好教师预设与幼儿生成之间的关系，否则幼儿的学习会处于很低的水平。</a:t>
            </a:r>
            <a:endParaRPr lang="zh-CN" altLang="en-US" sz="2400">
              <a:sym typeface="+mn-ea"/>
            </a:endParaRPr>
          </a:p>
        </p:txBody>
      </p:sp>
      <p:sp>
        <p:nvSpPr>
          <p:cNvPr id="6" name="矩形 5"/>
          <p:cNvSpPr/>
          <p:nvPr/>
        </p:nvSpPr>
        <p:spPr>
          <a:xfrm>
            <a:off x="6237605" y="1172210"/>
            <a:ext cx="5584825" cy="416179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a:r>
              <a:rPr lang="zh-CN" altLang="en-US" sz="2400">
                <a:solidFill>
                  <a:schemeClr val="tx1"/>
                </a:solidFill>
                <a:sym typeface="+mn-ea"/>
              </a:rPr>
              <a:t>每天2小时生活活动（生活模块）、1小时户外体育活动（运动模块）、1小时幼儿自由游戏（游戏模块）、1小时区角活动以及1.5小时方案教学活动（教学模块）。</a:t>
            </a:r>
            <a:endParaRPr lang="zh-CN" altLang="en-US" sz="2400">
              <a:solidFill>
                <a:schemeClr val="tx1"/>
              </a:solidFill>
              <a:sym typeface="+mn-ea"/>
            </a:endParaRPr>
          </a:p>
          <a:p>
            <a:pPr indent="457200" algn="l"/>
            <a:r>
              <a:rPr lang="zh-CN" altLang="en-US" sz="2400">
                <a:solidFill>
                  <a:schemeClr val="tx1"/>
                </a:solidFill>
                <a:sym typeface="+mn-ea"/>
              </a:rPr>
              <a:t>这个课程结构化程度较低，幼儿游戏成分较多，低结构活动占据主要的位置，不仅有本体性游戏和区角活动，而且有方案教学这类低结构的教育活动，即使运动和生活中也较过关注幼儿的自主性。</a:t>
            </a:r>
            <a:endParaRPr lang="zh-CN" altLang="en-US" sz="2400">
              <a:solidFill>
                <a:schemeClr val="tx1"/>
              </a:solidFill>
              <a:sym typeface="+mn-ea"/>
            </a:endParaRPr>
          </a:p>
        </p:txBody>
      </p:sp>
    </p:spTree>
    <p:custDataLst>
      <p:tags r:id="rId2"/>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814763" y="2627630"/>
            <a:ext cx="6583680" cy="156845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48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 </a:t>
            </a:r>
            <a:r>
              <a:rPr kumimoji="0" sz="48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幼儿园课程、课程模块</a:t>
            </a:r>
            <a:endParaRPr kumimoji="0" sz="48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sz="48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与教育活动之间的关系</a:t>
            </a:r>
            <a:endParaRPr kumimoji="0" sz="48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三节</a:t>
            </a:r>
            <a:endParaRPr lang="zh-CN" altLang="en-US" sz="5400" b="1">
              <a:solidFill>
                <a:schemeClr val="bg1"/>
              </a:solidFill>
              <a:sym typeface="+mn-ea"/>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129665" y="1565275"/>
            <a:ext cx="5519420" cy="3322955"/>
          </a:xfrm>
          <a:prstGeom prst="rect">
            <a:avLst/>
          </a:prstGeom>
          <a:noFill/>
        </p:spPr>
        <p:txBody>
          <a:bodyPr wrap="square" rtlCol="0">
            <a:spAutoFit/>
          </a:bodyPr>
          <a:p>
            <a:pPr indent="457200">
              <a:lnSpc>
                <a:spcPct val="150000"/>
              </a:lnSpc>
            </a:pPr>
            <a:r>
              <a:rPr lang="zh-CN" altLang="en-US" sz="2800"/>
              <a:t>幼儿园课程由幼儿园课程模块组成，幼儿园课程模块由幼儿园教育活动组成。换言之，</a:t>
            </a:r>
            <a:r>
              <a:rPr lang="zh-CN" altLang="en-US" sz="2800">
                <a:solidFill>
                  <a:schemeClr val="accent5"/>
                </a:solidFill>
              </a:rPr>
              <a:t>幼儿园课程由模块化的各种幼儿园教育活动组成。</a:t>
            </a:r>
            <a:endParaRPr lang="zh-CN" altLang="en-US" sz="2800">
              <a:solidFill>
                <a:schemeClr val="accent5"/>
              </a:solidFill>
            </a:endParaRPr>
          </a:p>
        </p:txBody>
      </p:sp>
      <p:pic>
        <p:nvPicPr>
          <p:cNvPr id="13" name="图片 12"/>
          <p:cNvPicPr>
            <a:picLocks noChangeAspect="1"/>
          </p:cNvPicPr>
          <p:nvPr/>
        </p:nvPicPr>
        <p:blipFill>
          <a:blip r:embed="rId1"/>
          <a:stretch>
            <a:fillRect/>
          </a:stretch>
        </p:blipFill>
        <p:spPr>
          <a:xfrm>
            <a:off x="7505700" y="2002155"/>
            <a:ext cx="3520440" cy="2639060"/>
          </a:xfrm>
          <a:prstGeom prst="rect">
            <a:avLst/>
          </a:prstGeom>
        </p:spPr>
      </p:pic>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1"/>
          <p:cNvSpPr>
            <a:spLocks noGrp="1"/>
          </p:cNvSpPr>
          <p:nvPr>
            <p:ph type="title"/>
          </p:nvPr>
        </p:nvSpPr>
        <p:spPr>
          <a:xfrm>
            <a:off x="490855" y="151130"/>
            <a:ext cx="10515600" cy="819785"/>
          </a:xfrm>
        </p:spPr>
        <p:txBody>
          <a:bodyPr vert="horz" wrap="square" lIns="91440" tIns="45720" rIns="91440" bIns="45720" anchor="ctr" anchorCtr="0"/>
          <a:p>
            <a:pPr defTabSz="914400">
              <a:buNone/>
            </a:pPr>
            <a:r>
              <a:rPr lang="zh-CN" altLang="en-US" dirty="0">
                <a:solidFill>
                  <a:schemeClr val="accent1">
                    <a:lumMod val="50000"/>
                  </a:schemeClr>
                </a:solidFill>
                <a:cs typeface="黑体" charset="0"/>
                <a:sym typeface="+mn-ea"/>
              </a:rPr>
              <a:t>一、 每周、每月、每学年（学期）幼儿园的课程组成</a:t>
            </a:r>
            <a:endParaRPr lang="zh-CN" altLang="en-US" dirty="0">
              <a:solidFill>
                <a:schemeClr val="accent1">
                  <a:lumMod val="50000"/>
                </a:schemeClr>
              </a:solidFill>
              <a:cs typeface="黑体" charset="0"/>
              <a:sym typeface="+mn-ea"/>
            </a:endParaRPr>
          </a:p>
        </p:txBody>
      </p:sp>
      <p:sp>
        <p:nvSpPr>
          <p:cNvPr id="4" name="文本框 3"/>
          <p:cNvSpPr txBox="1"/>
          <p:nvPr/>
        </p:nvSpPr>
        <p:spPr>
          <a:xfrm>
            <a:off x="1166495" y="1066165"/>
            <a:ext cx="9902825" cy="1732915"/>
          </a:xfrm>
          <a:prstGeom prst="rect">
            <a:avLst/>
          </a:prstGeom>
          <a:noFill/>
        </p:spPr>
        <p:txBody>
          <a:bodyPr wrap="square" rtlCol="0">
            <a:spAutoFit/>
          </a:bodyPr>
          <a:p>
            <a:pPr marL="0" marR="0" lvl="0" indent="266700" algn="l" defTabSz="914400" rtl="0" eaLnBrk="1" fontAlgn="auto" latinLnBrk="0" hangingPunct="1">
              <a:lnSpc>
                <a:spcPts val="3200"/>
              </a:lnSpc>
              <a:spcBef>
                <a:spcPts val="0"/>
              </a:spcBef>
              <a:spcAft>
                <a:spcPts val="0"/>
              </a:spcAft>
              <a:buClrTx/>
              <a:buSzTx/>
              <a:buFontTx/>
              <a:buNone/>
              <a:defRPr/>
            </a:pPr>
            <a:r>
              <a:rPr lang="en-US" altLang="zh-CN" sz="2000" noProof="0" dirty="0">
                <a:ln>
                  <a:noFill/>
                </a:ln>
                <a:solidFill>
                  <a:schemeClr val="tx1">
                    <a:lumMod val="75000"/>
                    <a:lumOff val="25000"/>
                  </a:schemeClr>
                </a:solidFill>
                <a:effectLst/>
                <a:uLnTx/>
                <a:uFillTx/>
                <a:latin typeface="+mn-lt"/>
                <a:ea typeface="+mn-lt"/>
                <a:cs typeface="+mn-lt"/>
                <a:sym typeface="+mn-ea"/>
              </a:rPr>
              <a:t> </a:t>
            </a:r>
            <a:r>
              <a:rPr lang="zh-CN" altLang="en-US" sz="2000" noProof="0" dirty="0">
                <a:ln>
                  <a:noFill/>
                </a:ln>
                <a:solidFill>
                  <a:schemeClr val="tx1">
                    <a:lumMod val="75000"/>
                    <a:lumOff val="25000"/>
                  </a:schemeClr>
                </a:solidFill>
                <a:effectLst/>
                <a:uLnTx/>
                <a:uFillTx/>
                <a:latin typeface="+mn-lt"/>
                <a:ea typeface="+mn-lt"/>
                <a:cs typeface="+mn-lt"/>
                <a:sym typeface="+mn-ea"/>
              </a:rPr>
              <a:t>幼儿园</a:t>
            </a:r>
            <a:r>
              <a:rPr lang="zh-CN" altLang="en-US" sz="2000" noProof="0" dirty="0">
                <a:ln>
                  <a:noFill/>
                </a:ln>
                <a:solidFill>
                  <a:schemeClr val="accent2">
                    <a:lumMod val="75000"/>
                  </a:schemeClr>
                </a:solidFill>
                <a:effectLst/>
                <a:uLnTx/>
                <a:uFillTx/>
                <a:latin typeface="+mn-lt"/>
                <a:ea typeface="+mn-lt"/>
                <a:cs typeface="+mn-lt"/>
                <a:sym typeface="+mn-ea"/>
              </a:rPr>
              <a:t>每周、每学期</a:t>
            </a:r>
            <a:r>
              <a:rPr lang="zh-CN" altLang="en-US" sz="2000" noProof="0" dirty="0">
                <a:ln>
                  <a:noFill/>
                </a:ln>
                <a:solidFill>
                  <a:schemeClr val="tx1">
                    <a:lumMod val="75000"/>
                    <a:lumOff val="25000"/>
                  </a:schemeClr>
                </a:solidFill>
                <a:effectLst/>
                <a:uLnTx/>
                <a:uFillTx/>
                <a:latin typeface="+mn-lt"/>
                <a:ea typeface="+mn-lt"/>
                <a:cs typeface="+mn-lt"/>
                <a:sym typeface="+mn-ea"/>
              </a:rPr>
              <a:t>或</a:t>
            </a:r>
            <a:r>
              <a:rPr lang="zh-CN" altLang="en-US" sz="2000" noProof="0" dirty="0">
                <a:ln>
                  <a:noFill/>
                </a:ln>
                <a:solidFill>
                  <a:schemeClr val="accent2">
                    <a:lumMod val="75000"/>
                  </a:schemeClr>
                </a:solidFill>
                <a:effectLst/>
                <a:uLnTx/>
                <a:uFillTx/>
                <a:latin typeface="+mn-lt"/>
                <a:ea typeface="+mn-lt"/>
                <a:cs typeface="+mn-lt"/>
                <a:sym typeface="+mn-ea"/>
              </a:rPr>
              <a:t>每学年</a:t>
            </a:r>
            <a:r>
              <a:rPr lang="zh-CN" altLang="en-US" sz="2000" noProof="0" dirty="0">
                <a:ln>
                  <a:noFill/>
                </a:ln>
                <a:solidFill>
                  <a:schemeClr val="tx1">
                    <a:lumMod val="75000"/>
                    <a:lumOff val="25000"/>
                  </a:schemeClr>
                </a:solidFill>
                <a:effectLst/>
                <a:uLnTx/>
                <a:uFillTx/>
                <a:latin typeface="+mn-lt"/>
                <a:ea typeface="+mn-lt"/>
                <a:cs typeface="+mn-lt"/>
                <a:sym typeface="+mn-ea"/>
              </a:rPr>
              <a:t>活动的组合和安排，应符合幼儿园</a:t>
            </a:r>
            <a:r>
              <a:rPr lang="zh-CN" altLang="en-US" sz="2000" noProof="0" dirty="0">
                <a:ln>
                  <a:noFill/>
                </a:ln>
                <a:solidFill>
                  <a:schemeClr val="accent2">
                    <a:lumMod val="75000"/>
                  </a:schemeClr>
                </a:solidFill>
                <a:effectLst/>
                <a:uLnTx/>
                <a:uFillTx/>
                <a:latin typeface="+mn-lt"/>
                <a:ea typeface="+mn-lt"/>
                <a:cs typeface="+mn-lt"/>
                <a:sym typeface="+mn-ea"/>
              </a:rPr>
              <a:t>每周</a:t>
            </a:r>
            <a:r>
              <a:rPr lang="zh-CN" altLang="en-US" sz="2000" noProof="0" dirty="0">
                <a:ln>
                  <a:noFill/>
                </a:ln>
                <a:solidFill>
                  <a:schemeClr val="tx1">
                    <a:lumMod val="75000"/>
                    <a:lumOff val="25000"/>
                  </a:schemeClr>
                </a:solidFill>
                <a:effectLst/>
                <a:uLnTx/>
                <a:uFillTx/>
                <a:latin typeface="+mn-lt"/>
                <a:ea typeface="+mn-lt"/>
                <a:cs typeface="+mn-lt"/>
                <a:sym typeface="+mn-ea"/>
              </a:rPr>
              <a:t>、</a:t>
            </a:r>
            <a:r>
              <a:rPr lang="zh-CN" altLang="en-US" sz="2000" noProof="0" dirty="0">
                <a:ln>
                  <a:noFill/>
                </a:ln>
                <a:solidFill>
                  <a:schemeClr val="accent2">
                    <a:lumMod val="75000"/>
                  </a:schemeClr>
                </a:solidFill>
                <a:effectLst/>
                <a:uLnTx/>
                <a:uFillTx/>
                <a:latin typeface="+mn-lt"/>
                <a:ea typeface="+mn-lt"/>
                <a:cs typeface="+mn-lt"/>
                <a:sym typeface="+mn-ea"/>
              </a:rPr>
              <a:t>每学期</a:t>
            </a:r>
            <a:r>
              <a:rPr lang="zh-CN" altLang="en-US" sz="2000" noProof="0" dirty="0">
                <a:ln>
                  <a:noFill/>
                </a:ln>
                <a:solidFill>
                  <a:schemeClr val="tx1">
                    <a:lumMod val="75000"/>
                    <a:lumOff val="25000"/>
                  </a:schemeClr>
                </a:solidFill>
                <a:effectLst/>
                <a:uLnTx/>
                <a:uFillTx/>
                <a:latin typeface="+mn-lt"/>
                <a:ea typeface="+mn-lt"/>
                <a:cs typeface="+mn-lt"/>
                <a:sym typeface="+mn-ea"/>
              </a:rPr>
              <a:t>或</a:t>
            </a:r>
            <a:r>
              <a:rPr lang="zh-CN" altLang="en-US" sz="2000" noProof="0" dirty="0">
                <a:ln>
                  <a:noFill/>
                </a:ln>
                <a:solidFill>
                  <a:schemeClr val="accent2">
                    <a:lumMod val="75000"/>
                  </a:schemeClr>
                </a:solidFill>
                <a:effectLst/>
                <a:uLnTx/>
                <a:uFillTx/>
                <a:latin typeface="+mn-lt"/>
                <a:ea typeface="+mn-lt"/>
                <a:cs typeface="+mn-lt"/>
                <a:sym typeface="+mn-ea"/>
              </a:rPr>
              <a:t>每学年教育、保育</a:t>
            </a:r>
            <a:r>
              <a:rPr lang="zh-CN" altLang="en-US" sz="2000" noProof="0" dirty="0">
                <a:ln>
                  <a:noFill/>
                </a:ln>
                <a:solidFill>
                  <a:schemeClr val="tx1">
                    <a:lumMod val="75000"/>
                    <a:lumOff val="25000"/>
                  </a:schemeClr>
                </a:solidFill>
                <a:effectLst/>
                <a:uLnTx/>
                <a:uFillTx/>
                <a:latin typeface="+mn-lt"/>
                <a:ea typeface="+mn-lt"/>
                <a:cs typeface="+mn-lt"/>
                <a:sym typeface="+mn-ea"/>
              </a:rPr>
              <a:t>的基本要求。</a:t>
            </a:r>
            <a:endParaRPr kumimoji="0" lang="en-US" altLang="zh-CN" sz="2000" b="0" i="0" u="none" strike="noStrike" kern="1200" cap="none" spc="0" normalizeH="0" baseline="0" noProof="0" dirty="0">
              <a:ln>
                <a:noFill/>
              </a:ln>
              <a:solidFill>
                <a:schemeClr val="tx1">
                  <a:lumMod val="75000"/>
                  <a:lumOff val="25000"/>
                </a:schemeClr>
              </a:solidFill>
              <a:effectLst/>
              <a:uLnTx/>
              <a:uFillTx/>
              <a:latin typeface="+mn-lt"/>
              <a:ea typeface="+mn-lt"/>
              <a:cs typeface="+mn-lt"/>
            </a:endParaRPr>
          </a:p>
          <a:p>
            <a:pPr marL="0" marR="0" lvl="0" indent="266700" algn="l" defTabSz="914400" rtl="0" eaLnBrk="1" fontAlgn="auto" latinLnBrk="0" hangingPunct="1">
              <a:lnSpc>
                <a:spcPts val="3200"/>
              </a:lnSpc>
              <a:spcBef>
                <a:spcPts val="0"/>
              </a:spcBef>
              <a:spcAft>
                <a:spcPts val="0"/>
              </a:spcAft>
              <a:buClrTx/>
              <a:buSzTx/>
              <a:buFontTx/>
              <a:buNone/>
              <a:defRPr/>
            </a:pPr>
            <a:r>
              <a:rPr lang="en-US" altLang="zh-CN" sz="2000" noProof="0" dirty="0">
                <a:ln>
                  <a:noFill/>
                </a:ln>
                <a:solidFill>
                  <a:schemeClr val="tx1">
                    <a:lumMod val="75000"/>
                    <a:lumOff val="25000"/>
                  </a:schemeClr>
                </a:solidFill>
                <a:effectLst/>
                <a:uLnTx/>
                <a:uFillTx/>
                <a:latin typeface="+mn-lt"/>
                <a:ea typeface="+mn-lt"/>
                <a:cs typeface="+mn-lt"/>
                <a:sym typeface="+mn-ea"/>
              </a:rPr>
              <a:t>   </a:t>
            </a:r>
            <a:r>
              <a:rPr lang="zh-CN" altLang="en-US" sz="2000" noProof="0" dirty="0">
                <a:ln>
                  <a:noFill/>
                </a:ln>
                <a:solidFill>
                  <a:schemeClr val="tx1">
                    <a:lumMod val="75000"/>
                    <a:lumOff val="25000"/>
                  </a:schemeClr>
                </a:solidFill>
                <a:effectLst/>
                <a:uLnTx/>
                <a:uFillTx/>
                <a:latin typeface="+mn-lt"/>
                <a:ea typeface="+mn-lt"/>
                <a:cs typeface="+mn-lt"/>
                <a:sym typeface="+mn-ea"/>
              </a:rPr>
              <a:t> 在一般情况下，幼儿园每日课程之间在结构化程度上不会有很大的差异，同样，在一般情况下，幼儿园每周、每月、每学年（学期）课程结构化程度也是比较稳定的。</a:t>
            </a:r>
            <a:endParaRPr lang="zh-CN" altLang="en-US" sz="2000" noProof="0" dirty="0">
              <a:ln>
                <a:noFill/>
              </a:ln>
              <a:solidFill>
                <a:schemeClr val="tx1">
                  <a:lumMod val="75000"/>
                  <a:lumOff val="25000"/>
                </a:schemeClr>
              </a:solidFill>
              <a:effectLst/>
              <a:uLnTx/>
              <a:uFillTx/>
              <a:latin typeface="+mn-lt"/>
              <a:ea typeface="+mn-lt"/>
              <a:cs typeface="+mn-lt"/>
              <a:sym typeface="+mn-ea"/>
            </a:endParaRPr>
          </a:p>
        </p:txBody>
      </p:sp>
      <p:pic>
        <p:nvPicPr>
          <p:cNvPr id="6" name="图片 5" descr="A2433B7F-AA19-4274-BB87-6C76A278148D"/>
          <p:cNvPicPr>
            <a:picLocks noChangeAspect="1"/>
          </p:cNvPicPr>
          <p:nvPr/>
        </p:nvPicPr>
        <p:blipFill>
          <a:blip r:embed="rId1"/>
          <a:srcRect t="2864"/>
          <a:stretch>
            <a:fillRect/>
          </a:stretch>
        </p:blipFill>
        <p:spPr>
          <a:xfrm>
            <a:off x="2978150" y="2875915"/>
            <a:ext cx="5635625" cy="3295650"/>
          </a:xfrm>
          <a:prstGeom prst="rect">
            <a:avLst/>
          </a:prstGeom>
        </p:spPr>
      </p:pic>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1"/>
          <p:cNvSpPr>
            <a:spLocks noGrp="1"/>
          </p:cNvSpPr>
          <p:nvPr>
            <p:ph type="title"/>
          </p:nvPr>
        </p:nvSpPr>
        <p:spPr>
          <a:xfrm>
            <a:off x="520065" y="-107950"/>
            <a:ext cx="11199495" cy="1325880"/>
          </a:xfrm>
        </p:spPr>
        <p:txBody>
          <a:bodyPr vert="horz" wrap="square" lIns="91440" tIns="45720" rIns="91440" bIns="45720" anchor="ctr" anchorCtr="0"/>
          <a:p>
            <a:pPr defTabSz="914400">
              <a:buNone/>
            </a:pPr>
            <a:r>
              <a:rPr lang="zh-CN" altLang="en-US" b="1" kern="1200" dirty="0">
                <a:solidFill>
                  <a:schemeClr val="accent5">
                    <a:lumMod val="75000"/>
                  </a:schemeClr>
                </a:solidFill>
                <a:latin typeface="+mj-lt"/>
                <a:ea typeface="+mj-ea"/>
                <a:cs typeface="+mj-cs"/>
              </a:rPr>
              <a:t>二、 幼儿园课程在每周、每学期（或学年）课程中的微调</a:t>
            </a:r>
            <a:endParaRPr lang="zh-CN" altLang="en-US" b="1" kern="1200" dirty="0">
              <a:solidFill>
                <a:schemeClr val="accent5">
                  <a:lumMod val="75000"/>
                </a:schemeClr>
              </a:solidFill>
              <a:latin typeface="+mj-lt"/>
              <a:ea typeface="+mj-ea"/>
              <a:cs typeface="+mj-cs"/>
            </a:endParaRPr>
          </a:p>
        </p:txBody>
      </p:sp>
      <p:sp>
        <p:nvSpPr>
          <p:cNvPr id="2" name="文本框 1"/>
          <p:cNvSpPr txBox="1"/>
          <p:nvPr/>
        </p:nvSpPr>
        <p:spPr>
          <a:xfrm>
            <a:off x="837565" y="1064895"/>
            <a:ext cx="10499725" cy="1753235"/>
          </a:xfrm>
          <a:prstGeom prst="rect">
            <a:avLst/>
          </a:prstGeom>
          <a:noFill/>
        </p:spPr>
        <p:txBody>
          <a:bodyPr wrap="square" rtlCol="0">
            <a:spAutoFit/>
          </a:bodyPr>
          <a:p>
            <a:pPr indent="457200">
              <a:lnSpc>
                <a:spcPct val="150000"/>
              </a:lnSpc>
            </a:pPr>
            <a:r>
              <a:rPr lang="zh-CN" altLang="en-US" sz="2400"/>
              <a:t>在不同类型的幼儿园课程中，幼儿园课程的编制者、实施者都需要处理好游戏与教学之间的关系，在每周、每学期（或每学年）教育活动的选择和组合上进行微调，使幼儿园课程达成更为良好的平衡。</a:t>
            </a:r>
            <a:endParaRPr lang="zh-CN" altLang="en-US" sz="2400"/>
          </a:p>
        </p:txBody>
      </p:sp>
      <p:sp>
        <p:nvSpPr>
          <p:cNvPr id="3" name="文本框 2"/>
          <p:cNvSpPr txBox="1"/>
          <p:nvPr/>
        </p:nvSpPr>
        <p:spPr>
          <a:xfrm>
            <a:off x="1117600" y="2976880"/>
            <a:ext cx="10220325" cy="3415030"/>
          </a:xfrm>
          <a:prstGeom prst="rect">
            <a:avLst/>
          </a:prstGeom>
          <a:noFill/>
        </p:spPr>
        <p:txBody>
          <a:bodyPr wrap="square" rtlCol="0">
            <a:spAutoFit/>
          </a:bodyPr>
          <a:p>
            <a:pPr indent="457200">
              <a:lnSpc>
                <a:spcPct val="150000"/>
              </a:lnSpc>
            </a:pPr>
            <a:r>
              <a:rPr lang="zh-CN" altLang="en-US" sz="2400"/>
              <a:t>幼儿园</a:t>
            </a:r>
            <a:r>
              <a:rPr lang="zh-CN" altLang="en-US" sz="2400">
                <a:solidFill>
                  <a:schemeClr val="accent2"/>
                </a:solidFill>
              </a:rPr>
              <a:t>每周、每学期或每学年活动</a:t>
            </a:r>
            <a:r>
              <a:rPr lang="zh-CN" altLang="en-US" sz="2400"/>
              <a:t>的组合和安排，应符合幼儿园</a:t>
            </a:r>
            <a:r>
              <a:rPr lang="zh-CN" altLang="en-US" sz="2400">
                <a:solidFill>
                  <a:schemeClr val="accent2"/>
                </a:solidFill>
              </a:rPr>
              <a:t>每周、每学期或每学年教育、保育的基本要求</a:t>
            </a:r>
            <a:r>
              <a:rPr lang="zh-CN" altLang="en-US" sz="2400"/>
              <a:t>。幼儿园每周、每学期或每学年的教育活动，都要根据幼儿园课程的性质以及一周、一学期（或一学年）中的变化规律，在一日活动选择和组合的基础上作适当的调整，确定游戏和教学这两类教育活动在时间上的比例，在组合上的形式以及它们之间的关系。</a:t>
            </a:r>
            <a:endParaRPr lang="zh-CN" altLang="en-US" sz="2400"/>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22" name="矩形 12"/>
          <p:cNvSpPr/>
          <p:nvPr/>
        </p:nvSpPr>
        <p:spPr>
          <a:xfrm>
            <a:off x="1385888" y="3475355"/>
            <a:ext cx="4647565" cy="521970"/>
          </a:xfrm>
          <a:prstGeom prst="rect">
            <a:avLst/>
          </a:prstGeom>
          <a:noFill/>
          <a:ln w="9525">
            <a:noFill/>
          </a:ln>
        </p:spPr>
        <p:txBody>
          <a:bodyPr wrap="none">
            <a:spAutoFit/>
          </a:bodyPr>
          <a:p>
            <a:pPr eaLnBrk="1" hangingPunct="1">
              <a:buNone/>
            </a:pPr>
            <a:r>
              <a:rPr lang="zh-CN" altLang="en-US" sz="2800" dirty="0">
                <a:solidFill>
                  <a:srgbClr val="C00000"/>
                </a:solidFill>
                <a:latin typeface="微软雅黑"/>
                <a:ea typeface="宋体" charset="0"/>
              </a:rPr>
              <a:t>（</a:t>
            </a:r>
            <a:r>
              <a:rPr lang="en-US" altLang="zh-CN" sz="2800" dirty="0">
                <a:solidFill>
                  <a:srgbClr val="C00000"/>
                </a:solidFill>
                <a:latin typeface="微软雅黑"/>
                <a:ea typeface="宋体" charset="0"/>
              </a:rPr>
              <a:t>1</a:t>
            </a:r>
            <a:r>
              <a:rPr lang="zh-CN" altLang="en-US" sz="2800" dirty="0">
                <a:solidFill>
                  <a:srgbClr val="C00000"/>
                </a:solidFill>
                <a:latin typeface="微软雅黑"/>
                <a:ea typeface="宋体" charset="0"/>
              </a:rPr>
              <a:t>）</a:t>
            </a:r>
            <a:r>
              <a:rPr lang="zh-CN" altLang="en-US" sz="2800" dirty="0">
                <a:solidFill>
                  <a:srgbClr val="C00000"/>
                </a:solidFill>
                <a:latin typeface="微软雅黑"/>
                <a:ea typeface="微软雅黑"/>
              </a:rPr>
              <a:t>游戏作为一种分类框架</a:t>
            </a:r>
            <a:endParaRPr lang="zh-CN" altLang="en-US" sz="2800" dirty="0">
              <a:solidFill>
                <a:srgbClr val="C00000"/>
              </a:solidFill>
              <a:latin typeface="微软雅黑"/>
              <a:ea typeface="微软雅黑"/>
            </a:endParaRPr>
          </a:p>
        </p:txBody>
      </p:sp>
      <p:sp>
        <p:nvSpPr>
          <p:cNvPr id="9223" name="矩形 13"/>
          <p:cNvSpPr/>
          <p:nvPr/>
        </p:nvSpPr>
        <p:spPr>
          <a:xfrm>
            <a:off x="1428433" y="4216718"/>
            <a:ext cx="2869565" cy="521970"/>
          </a:xfrm>
          <a:prstGeom prst="rect">
            <a:avLst/>
          </a:prstGeom>
          <a:noFill/>
          <a:ln w="9525">
            <a:noFill/>
          </a:ln>
        </p:spPr>
        <p:txBody>
          <a:bodyPr wrap="none">
            <a:spAutoFit/>
          </a:bodyPr>
          <a:p>
            <a:pPr eaLnBrk="1" hangingPunct="1">
              <a:buNone/>
            </a:pPr>
            <a:r>
              <a:rPr lang="zh-CN" altLang="en-US" sz="2800" dirty="0">
                <a:solidFill>
                  <a:srgbClr val="C00000"/>
                </a:solidFill>
                <a:latin typeface="微软雅黑"/>
                <a:ea typeface="宋体" charset="0"/>
              </a:rPr>
              <a:t>（</a:t>
            </a:r>
            <a:r>
              <a:rPr lang="en-US" altLang="zh-CN" sz="2800" dirty="0">
                <a:solidFill>
                  <a:srgbClr val="C00000"/>
                </a:solidFill>
                <a:latin typeface="微软雅黑"/>
                <a:ea typeface="宋体" charset="0"/>
              </a:rPr>
              <a:t>2</a:t>
            </a:r>
            <a:r>
              <a:rPr lang="zh-CN" altLang="en-US" sz="2800" dirty="0">
                <a:solidFill>
                  <a:srgbClr val="C00000"/>
                </a:solidFill>
                <a:latin typeface="微软雅黑"/>
                <a:ea typeface="宋体" charset="0"/>
              </a:rPr>
              <a:t>）</a:t>
            </a:r>
            <a:r>
              <a:rPr lang="zh-CN" altLang="en-US" sz="2800" dirty="0">
                <a:solidFill>
                  <a:srgbClr val="C00000"/>
                </a:solidFill>
                <a:latin typeface="微软雅黑"/>
                <a:ea typeface="微软雅黑"/>
              </a:rPr>
              <a:t>游戏的背景</a:t>
            </a:r>
            <a:endParaRPr lang="zh-CN" altLang="en-US" sz="2800" dirty="0">
              <a:solidFill>
                <a:srgbClr val="C00000"/>
              </a:solidFill>
              <a:latin typeface="微软雅黑"/>
              <a:ea typeface="微软雅黑"/>
            </a:endParaRPr>
          </a:p>
        </p:txBody>
      </p:sp>
      <p:pic>
        <p:nvPicPr>
          <p:cNvPr id="3" name="图片 2"/>
          <p:cNvPicPr>
            <a:picLocks noChangeAspect="1"/>
          </p:cNvPicPr>
          <p:nvPr/>
        </p:nvPicPr>
        <p:blipFill>
          <a:blip r:embed="rId1"/>
          <a:stretch>
            <a:fillRect/>
          </a:stretch>
        </p:blipFill>
        <p:spPr>
          <a:xfrm>
            <a:off x="8162608" y="2949575"/>
            <a:ext cx="3175000" cy="2359025"/>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363345" y="2609850"/>
            <a:ext cx="6040120" cy="583565"/>
          </a:xfrm>
          <a:prstGeom prst="rect">
            <a:avLst/>
          </a:prstGeom>
          <a:noFill/>
        </p:spPr>
        <p:txBody>
          <a:bodyPr wrap="square" rtlCol="0">
            <a:spAutoFit/>
          </a:bodyPr>
          <a:p>
            <a:pPr marL="0" marR="0" lvl="0" indent="0" algn="l" defTabSz="914400" rtl="0" eaLnBrk="1" fontAlgn="auto" latinLnBrk="0" hangingPunct="1">
              <a:lnSpc>
                <a:spcPct val="100000"/>
              </a:lnSpc>
              <a:spcBef>
                <a:spcPts val="0"/>
              </a:spcBef>
              <a:spcAft>
                <a:spcPts val="0"/>
              </a:spcAft>
              <a:buClrTx/>
              <a:buSzTx/>
              <a:buFontTx/>
              <a:buNone/>
              <a:defRPr/>
            </a:pPr>
            <a:r>
              <a:rPr lang="en-US" altLang="zh-CN"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rPr>
              <a:t>2.</a:t>
            </a:r>
            <a:r>
              <a:rPr lang="zh-CN" altLang="en-US"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rPr>
              <a:t>从文化</a:t>
            </a:r>
            <a:r>
              <a:rPr lang="zh-CN" altLang="en-US"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rPr>
              <a:t>的角度看儿童游戏</a:t>
            </a:r>
            <a:endParaRPr lang="zh-CN" altLang="en-US" sz="3200" noProof="0" dirty="0">
              <a:ln>
                <a:noFill/>
              </a:ln>
              <a:solidFill>
                <a:schemeClr val="accent1">
                  <a:lumMod val="50000"/>
                </a:schemeClr>
              </a:solidFill>
              <a:effectLst/>
              <a:uLnTx/>
              <a:uFillTx/>
              <a:latin typeface="黑体" charset="0"/>
              <a:ea typeface="黑体" charset="0"/>
              <a:cs typeface="Times New Roman" panose="02020603050405020304" pitchFamily="18" charset="0"/>
              <a:sym typeface="+mn-ea"/>
            </a:endParaRPr>
          </a:p>
        </p:txBody>
      </p:sp>
      <p:sp>
        <p:nvSpPr>
          <p:cNvPr id="8194" name="标题 1"/>
          <p:cNvSpPr>
            <a:spLocks noGrp="1"/>
          </p:cNvSpPr>
          <p:nvPr>
            <p:ph type="title"/>
          </p:nvPr>
        </p:nvSpPr>
        <p:spPr>
          <a:xfrm>
            <a:off x="875665" y="-12700"/>
            <a:ext cx="10515600" cy="1325563"/>
          </a:xfrm>
        </p:spPr>
        <p:txBody>
          <a:bodyPr vert="horz" wrap="square" lIns="91440" tIns="45720" rIns="91440" bIns="45720" anchor="ctr" anchorCtr="0"/>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5" name="文本框 4"/>
          <p:cNvSpPr txBox="1"/>
          <p:nvPr/>
        </p:nvSpPr>
        <p:spPr>
          <a:xfrm>
            <a:off x="710565" y="1482090"/>
            <a:ext cx="10029825" cy="583565"/>
          </a:xfrm>
          <a:prstGeom prst="rect">
            <a:avLst/>
          </a:prstGeom>
          <a:noFill/>
        </p:spPr>
        <p:txBody>
          <a:bodyPr wrap="square" rtlCol="0">
            <a:spAutoFit/>
          </a:bodyPr>
          <a:p>
            <a:r>
              <a:rPr lang="zh-CN" altLang="en-US" sz="3200" dirty="0">
                <a:solidFill>
                  <a:schemeClr val="accent1">
                    <a:lumMod val="50000"/>
                  </a:schemeClr>
                </a:solidFill>
                <a:latin typeface="黑体" charset="0"/>
                <a:ea typeface="黑体" charset="0"/>
                <a:cs typeface="黑体" charset="0"/>
                <a:sym typeface="+mn-ea"/>
              </a:rPr>
              <a:t>（一） 对游戏在儿童发展和教育中作用的理论研究</a:t>
            </a:r>
            <a:endParaRPr lang="zh-CN" altLang="en-US" sz="3200" dirty="0">
              <a:solidFill>
                <a:schemeClr val="accent1">
                  <a:lumMod val="50000"/>
                </a:schemeClr>
              </a:solidFill>
              <a:latin typeface="黑体" charset="0"/>
              <a:ea typeface="黑体" charset="0"/>
              <a:cs typeface="黑体" charset="0"/>
              <a:sym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1285240" y="1032510"/>
            <a:ext cx="10515600" cy="958850"/>
          </a:xfrm>
        </p:spPr>
        <p:txBody>
          <a:bodyPr vert="horz" wrap="square" lIns="91440" tIns="45720" rIns="91440" bIns="45720" anchor="ctr" anchorCtr="0"/>
          <a:p>
            <a:pPr defTabSz="914400">
              <a:buNone/>
            </a:pPr>
            <a:r>
              <a:rPr lang="zh-CN" altLang="en-US" kern="1200" dirty="0">
                <a:solidFill>
                  <a:schemeClr val="accent1">
                    <a:lumMod val="50000"/>
                  </a:schemeClr>
                </a:solidFill>
                <a:cs typeface="黑体" charset="0"/>
              </a:rPr>
              <a:t>（</a:t>
            </a:r>
            <a:r>
              <a:rPr lang="zh-CN" altLang="en-US" kern="1200" dirty="0">
                <a:solidFill>
                  <a:schemeClr val="accent1">
                    <a:lumMod val="50000"/>
                  </a:schemeClr>
                </a:solidFill>
                <a:cs typeface="黑体" charset="0"/>
              </a:rPr>
              <a:t>二）游戏在幼儿园教育实践中的地位</a:t>
            </a:r>
            <a:endParaRPr lang="zh-CN" altLang="en-US" kern="1200" dirty="0">
              <a:solidFill>
                <a:schemeClr val="accent1">
                  <a:lumMod val="50000"/>
                </a:schemeClr>
              </a:solidFill>
              <a:cs typeface="黑体" charset="0"/>
            </a:endParaRPr>
          </a:p>
        </p:txBody>
      </p:sp>
      <p:sp>
        <p:nvSpPr>
          <p:cNvPr id="3" name="文本框 2"/>
          <p:cNvSpPr txBox="1"/>
          <p:nvPr/>
        </p:nvSpPr>
        <p:spPr>
          <a:xfrm>
            <a:off x="1061403" y="2018348"/>
            <a:ext cx="10044113" cy="1732915"/>
          </a:xfrm>
          <a:prstGeom prst="rect">
            <a:avLst/>
          </a:prstGeom>
          <a:noFill/>
        </p:spPr>
        <p:txBody>
          <a:bodyPr wrap="square" rtlCol="0">
            <a:spAutoFit/>
          </a:bodyPr>
          <a:lstStyle/>
          <a:p>
            <a:pPr marR="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黑体" charset="0"/>
                <a:ea typeface="黑体" charset="0"/>
                <a:cs typeface="黑体" charset="0"/>
              </a:rPr>
              <a:t>   </a:t>
            </a:r>
            <a:r>
              <a:rPr kumimoji="0" lang="en-US" altLang="zh-CN" sz="2200" kern="1200" cap="none" spc="0" normalizeH="0" baseline="0" noProof="0" dirty="0">
                <a:solidFill>
                  <a:schemeClr val="bg2">
                    <a:lumMod val="25000"/>
                  </a:schemeClr>
                </a:solidFill>
                <a:latin typeface="黑体" charset="0"/>
                <a:ea typeface="黑体" charset="0"/>
                <a:cs typeface="黑体" charset="0"/>
              </a:rPr>
              <a:t> </a:t>
            </a:r>
            <a:r>
              <a:rPr kumimoji="0" lang="zh-CN" altLang="en-US" sz="2200" kern="1200" cap="none" spc="0" normalizeH="0" baseline="0" noProof="0" dirty="0">
                <a:solidFill>
                  <a:schemeClr val="bg2">
                    <a:lumMod val="25000"/>
                  </a:schemeClr>
                </a:solidFill>
                <a:latin typeface="黑体" charset="0"/>
                <a:ea typeface="黑体" charset="0"/>
                <a:cs typeface="黑体" charset="0"/>
              </a:rPr>
              <a:t>尽管人们在观念形态上对游戏给予极高的希冀，对于其价值给予高度的评价，但是在幼儿园中，幼儿游戏的实际状况却与观念形态上存在着很大的差异。可以说，在许多幼儿园中，幼儿游戏的权利并没有普遍受到尊重，在幼儿园课程编制和实施过程中，游戏在实际上尚缺少其应有的地位。</a:t>
            </a:r>
            <a:endParaRPr kumimoji="0" lang="zh-CN" altLang="en-US" sz="2200" kern="1200" cap="none" spc="0" normalizeH="0" baseline="0" noProof="0" dirty="0">
              <a:solidFill>
                <a:schemeClr val="bg2">
                  <a:lumMod val="25000"/>
                </a:schemeClr>
              </a:solidFill>
              <a:latin typeface="黑体" charset="0"/>
              <a:ea typeface="黑体" charset="0"/>
              <a:cs typeface="黑体" charset="0"/>
            </a:endParaRPr>
          </a:p>
        </p:txBody>
      </p:sp>
      <p:sp>
        <p:nvSpPr>
          <p:cNvPr id="2" name="Shape 681"/>
          <p:cNvSpPr/>
          <p:nvPr>
            <p:custDataLst>
              <p:tags r:id="rId1"/>
            </p:custDataLst>
          </p:nvPr>
        </p:nvSpPr>
        <p:spPr>
          <a:xfrm>
            <a:off x="1338898" y="4391805"/>
            <a:ext cx="1179721" cy="1178668"/>
          </a:xfrm>
          <a:prstGeom prst="ellipse">
            <a:avLst/>
          </a:prstGeom>
        </p:spPr>
        <p:style>
          <a:lnRef idx="2">
            <a:schemeClr val="accent1"/>
          </a:lnRef>
          <a:fillRef idx="1">
            <a:schemeClr val="lt1"/>
          </a:fillRef>
          <a:effectRef idx="0">
            <a:schemeClr val="accent1"/>
          </a:effectRef>
          <a:fontRef idx="minor">
            <a:schemeClr val="dk1"/>
          </a:fontRef>
        </p:style>
        <p:txBody>
          <a:bodyPr anchor="ctr">
            <a:normAutofit/>
          </a:bodyPr>
          <a:lstStyle/>
          <a:p>
            <a:pPr algn="ctr">
              <a:defRPr/>
            </a:pPr>
            <a:r>
              <a:rPr lang="zh-CN" sz="2000" b="1" dirty="0">
                <a:solidFill>
                  <a:schemeClr val="accent1">
                    <a:lumMod val="50000"/>
                  </a:schemeClr>
                </a:solidFill>
                <a:latin typeface="Arial" panose="020B0604020202020204" pitchFamily="34" charset="0"/>
                <a:ea typeface="黑体" charset="0"/>
                <a:cs typeface="+mn-ea"/>
                <a:sym typeface="Arial" panose="020B0604020202020204" pitchFamily="34" charset="0"/>
              </a:rPr>
              <a:t>原因</a:t>
            </a:r>
            <a:endParaRPr lang="zh-CN" sz="2000" b="1" dirty="0">
              <a:solidFill>
                <a:schemeClr val="accent1">
                  <a:lumMod val="50000"/>
                </a:schemeClr>
              </a:solidFill>
              <a:latin typeface="Arial" panose="020B0604020202020204" pitchFamily="34" charset="0"/>
              <a:ea typeface="黑体" charset="0"/>
              <a:cs typeface="+mn-ea"/>
              <a:sym typeface="Arial" panose="020B0604020202020204" pitchFamily="34" charset="0"/>
            </a:endParaRPr>
          </a:p>
        </p:txBody>
      </p:sp>
      <p:sp>
        <p:nvSpPr>
          <p:cNvPr id="12" name="Shape 686"/>
          <p:cNvSpPr/>
          <p:nvPr>
            <p:custDataLst>
              <p:tags r:id="rId2"/>
            </p:custDataLst>
          </p:nvPr>
        </p:nvSpPr>
        <p:spPr bwMode="auto">
          <a:xfrm flipH="1" flipV="1">
            <a:off x="2562859" y="4981666"/>
            <a:ext cx="508754" cy="0"/>
          </a:xfrm>
          <a:prstGeom prst="line">
            <a:avLst/>
          </a:pr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fontScale="25000" lnSpcReduction="20000"/>
          </a:bodyPr>
          <a:lstStyle/>
          <a:p>
            <a:pPr algn="ctr" eaLnBrk="1" hangingPunct="1">
              <a:spcBef>
                <a:spcPts val="0"/>
              </a:spcBef>
              <a:spcAft>
                <a:spcPts val="0"/>
              </a:spcAft>
              <a:defRPr sz="1200">
                <a:solidFill>
                  <a:srgbClr val="000000"/>
                </a:solidFill>
                <a:latin typeface="Helvetica"/>
                <a:ea typeface="Helvetica"/>
                <a:cs typeface="Helvetica"/>
                <a:sym typeface="Helvetica"/>
              </a:defRPr>
            </a:pPr>
            <a:endParaRPr sz="800">
              <a:solidFill>
                <a:srgbClr val="FFFFFF"/>
              </a:solidFill>
              <a:sym typeface="Arial" panose="020B0604020202020204" pitchFamily="34" charset="0"/>
            </a:endParaRPr>
          </a:p>
        </p:txBody>
      </p:sp>
      <p:sp>
        <p:nvSpPr>
          <p:cNvPr id="13" name="Shape 687"/>
          <p:cNvSpPr/>
          <p:nvPr>
            <p:custDataLst>
              <p:tags r:id="rId3"/>
            </p:custDataLst>
          </p:nvPr>
        </p:nvSpPr>
        <p:spPr bwMode="auto">
          <a:xfrm>
            <a:off x="2347981" y="4051582"/>
            <a:ext cx="724686" cy="327583"/>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panose="02000503000000020004"/>
                <a:ea typeface="Helvetica Neue Light" panose="02000503000000020004"/>
                <a:cs typeface="Helvetica Neue Light" panose="02000503000000020004"/>
                <a:sym typeface="Helvetica Neue Light" panose="02000503000000020004"/>
              </a:defRPr>
            </a:pPr>
            <a:endParaRPr sz="1400">
              <a:solidFill>
                <a:srgbClr val="FFFFFF"/>
              </a:solidFill>
              <a:sym typeface="Arial" panose="020B0604020202020204" pitchFamily="34" charset="0"/>
            </a:endParaRPr>
          </a:p>
        </p:txBody>
      </p:sp>
      <p:sp>
        <p:nvSpPr>
          <p:cNvPr id="18" name="Shape 688"/>
          <p:cNvSpPr/>
          <p:nvPr>
            <p:custDataLst>
              <p:tags r:id="rId4"/>
            </p:custDataLst>
          </p:nvPr>
        </p:nvSpPr>
        <p:spPr bwMode="auto">
          <a:xfrm rot="10800000" flipH="1">
            <a:off x="2347981" y="5584166"/>
            <a:ext cx="724686" cy="327584"/>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rgbClr val="5F5F5F">
                <a:lumMod val="50000"/>
                <a:lumOff val="50000"/>
              </a:srgbClr>
            </a:solidFill>
            <a:prstDash val="solid"/>
            <a:miter lim="400000"/>
            <a:headEnd type="triangle" w="med" len="med"/>
          </a:ln>
          <a:effectLst/>
        </p:spPr>
        <p:txBody>
          <a:bodyPr lIns="25400" tIns="25400" rIns="25400" bIns="25400" anchor="ctr">
            <a:normAutofit/>
          </a:bodyPr>
          <a:lstStyle/>
          <a:p>
            <a:pPr algn="ctr" defTabSz="292100" eaLnBrk="1" hangingPunct="1">
              <a:lnSpc>
                <a:spcPct val="110000"/>
              </a:lnSpc>
              <a:spcBef>
                <a:spcPts val="1500"/>
              </a:spcBef>
              <a:spcAft>
                <a:spcPts val="0"/>
              </a:spcAft>
              <a:defRPr sz="2000">
                <a:solidFill>
                  <a:srgbClr val="4C4C4C"/>
                </a:solidFill>
                <a:latin typeface="Helvetica Neue Light" panose="02000503000000020004"/>
                <a:ea typeface="Helvetica Neue Light" panose="02000503000000020004"/>
                <a:cs typeface="Helvetica Neue Light" panose="02000503000000020004"/>
                <a:sym typeface="Helvetica Neue Light" panose="02000503000000020004"/>
              </a:defRPr>
            </a:pPr>
            <a:endParaRPr sz="1400">
              <a:solidFill>
                <a:srgbClr val="FFFFFF"/>
              </a:solidFill>
              <a:sym typeface="Arial" panose="020B0604020202020204" pitchFamily="34" charset="0"/>
            </a:endParaRPr>
          </a:p>
        </p:txBody>
      </p:sp>
      <p:sp>
        <p:nvSpPr>
          <p:cNvPr id="28" name="文本框 27"/>
          <p:cNvSpPr txBox="1"/>
          <p:nvPr>
            <p:custDataLst>
              <p:tags r:id="rId5"/>
            </p:custDataLst>
          </p:nvPr>
        </p:nvSpPr>
        <p:spPr>
          <a:xfrm>
            <a:off x="3171190" y="3815715"/>
            <a:ext cx="7589520" cy="1014730"/>
          </a:xfrm>
          <a:prstGeom prst="rect">
            <a:avLst/>
          </a:prstGeom>
          <a:noFill/>
        </p:spPr>
        <p:txBody>
          <a:bodyPr wrap="square" rtlCol="0">
            <a:spAutoFit/>
          </a:bodyPr>
          <a:lstStyle/>
          <a:p>
            <a:r>
              <a:rPr lang="zh-CN" altLang="en-US" sz="2000" noProof="0" dirty="0">
                <a:ln>
                  <a:noFill/>
                </a:ln>
                <a:solidFill>
                  <a:schemeClr val="bg2">
                    <a:lumMod val="25000"/>
                  </a:schemeClr>
                </a:solidFill>
                <a:effectLst/>
                <a:uLnTx/>
                <a:uFillTx/>
                <a:latin typeface="微软雅黑" pitchFamily="34" charset="-122"/>
                <a:ea typeface="微软雅黑" pitchFamily="34" charset="-122"/>
                <a:sym typeface="+mn-ea"/>
              </a:rPr>
              <a:t>固然与观念形态、文化传统、社会价值观和教育传统等许多因素有关系；</a:t>
            </a:r>
            <a:endParaRPr kumimoji="0" lang="en-US" altLang="zh-CN" sz="2000" b="0" i="0" u="none" strike="noStrike" kern="1200" cap="none" spc="0" normalizeH="0" baseline="0" noProof="0" dirty="0">
              <a:ln>
                <a:noFill/>
              </a:ln>
              <a:solidFill>
                <a:schemeClr val="bg2">
                  <a:lumMod val="25000"/>
                </a:schemeClr>
              </a:solidFill>
              <a:effectLst/>
              <a:uLnTx/>
              <a:uFillTx/>
              <a:latin typeface="微软雅黑" pitchFamily="34" charset="-122"/>
              <a:ea typeface="微软雅黑" pitchFamily="34" charset="-122"/>
              <a:cs typeface="+mn-cs"/>
            </a:endParaRPr>
          </a:p>
          <a:p>
            <a:endParaRPr lang="en-US" altLang="zh-CN" sz="2000" b="1" dirty="0">
              <a:solidFill>
                <a:srgbClr val="46597E"/>
              </a:solidFill>
              <a:latin typeface="Arial" panose="020B0604020202020204" pitchFamily="34" charset="0"/>
              <a:ea typeface="黑体" charset="0"/>
              <a:cs typeface="+mn-ea"/>
            </a:endParaRPr>
          </a:p>
        </p:txBody>
      </p:sp>
      <p:sp>
        <p:nvSpPr>
          <p:cNvPr id="29" name="文本框 28"/>
          <p:cNvSpPr txBox="1"/>
          <p:nvPr>
            <p:custDataLst>
              <p:tags r:id="rId6"/>
            </p:custDataLst>
          </p:nvPr>
        </p:nvSpPr>
        <p:spPr>
          <a:xfrm>
            <a:off x="3146425" y="4839970"/>
            <a:ext cx="7701915" cy="706755"/>
          </a:xfrm>
          <a:prstGeom prst="rect">
            <a:avLst/>
          </a:prstGeom>
          <a:noFill/>
        </p:spPr>
        <p:txBody>
          <a:bodyPr wrap="square" rtlCol="0">
            <a:spAutoFit/>
          </a:bodyPr>
          <a:lstStyle/>
          <a:p>
            <a:r>
              <a:rPr lang="zh-CN" altLang="en-US" sz="2000" noProof="0" dirty="0">
                <a:ln>
                  <a:noFill/>
                </a:ln>
                <a:solidFill>
                  <a:schemeClr val="bg2">
                    <a:lumMod val="25000"/>
                  </a:schemeClr>
                </a:solidFill>
                <a:effectLst/>
                <a:uLnTx/>
                <a:uFillTx/>
                <a:latin typeface="微软雅黑" pitchFamily="34" charset="-122"/>
                <a:ea typeface="微软雅黑" pitchFamily="34" charset="-122"/>
                <a:sym typeface="+mn-ea"/>
              </a:rPr>
              <a:t>与理论本身跟教育实践之间存在距离也有关联；</a:t>
            </a:r>
            <a:endParaRPr kumimoji="0" lang="en-US" altLang="zh-CN" sz="2000" b="0" i="0" u="none" strike="noStrike" kern="1200" cap="none" spc="0" normalizeH="0" baseline="0" noProof="0" dirty="0">
              <a:ln>
                <a:noFill/>
              </a:ln>
              <a:solidFill>
                <a:schemeClr val="bg2">
                  <a:lumMod val="25000"/>
                </a:schemeClr>
              </a:solidFill>
              <a:effectLst/>
              <a:uLnTx/>
              <a:uFillTx/>
              <a:latin typeface="微软雅黑" pitchFamily="34" charset="-122"/>
              <a:ea typeface="微软雅黑" pitchFamily="34" charset="-122"/>
              <a:cs typeface="+mn-cs"/>
            </a:endParaRPr>
          </a:p>
          <a:p>
            <a:endParaRPr lang="en-US" altLang="zh-CN" sz="2000" b="1" dirty="0">
              <a:solidFill>
                <a:srgbClr val="46597E"/>
              </a:solidFill>
              <a:latin typeface="Arial" panose="020B0604020202020204" pitchFamily="34" charset="0"/>
              <a:ea typeface="黑体" charset="0"/>
              <a:cs typeface="+mn-ea"/>
            </a:endParaRPr>
          </a:p>
        </p:txBody>
      </p:sp>
      <p:sp>
        <p:nvSpPr>
          <p:cNvPr id="30" name="文本框 29"/>
          <p:cNvSpPr txBox="1"/>
          <p:nvPr>
            <p:custDataLst>
              <p:tags r:id="rId7"/>
            </p:custDataLst>
          </p:nvPr>
        </p:nvSpPr>
        <p:spPr>
          <a:xfrm>
            <a:off x="3159125" y="5771515"/>
            <a:ext cx="7764780" cy="706755"/>
          </a:xfrm>
          <a:prstGeom prst="rect">
            <a:avLst/>
          </a:prstGeom>
          <a:noFill/>
        </p:spPr>
        <p:txBody>
          <a:bodyPr wrap="square" rtlCol="0">
            <a:spAutoFit/>
          </a:bodyPr>
          <a:lstStyle/>
          <a:p>
            <a:r>
              <a:rPr lang="zh-CN" altLang="en-US" sz="2000" noProof="0" dirty="0">
                <a:ln>
                  <a:noFill/>
                </a:ln>
                <a:solidFill>
                  <a:schemeClr val="bg2">
                    <a:lumMod val="25000"/>
                  </a:schemeClr>
                </a:solidFill>
                <a:effectLst/>
                <a:uLnTx/>
                <a:uFillTx/>
                <a:latin typeface="微软雅黑" pitchFamily="34" charset="-122"/>
                <a:ea typeface="微软雅黑" pitchFamily="34" charset="-122"/>
                <a:sym typeface="+mn-ea"/>
              </a:rPr>
              <a:t>在哲学、教育学和心理学等层面上对游戏缺乏清晰的理论论述和对教育实践的具体指导。</a:t>
            </a:r>
            <a:endParaRPr lang="en-US" altLang="zh-CN" sz="2000" b="1" dirty="0">
              <a:solidFill>
                <a:srgbClr val="46597E"/>
              </a:solidFill>
              <a:latin typeface="Arial" panose="020B0604020202020204" pitchFamily="34" charset="0"/>
              <a:ea typeface="黑体" charset="0"/>
              <a:cs typeface="+mn-ea"/>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Tree>
    <p:custDataLst>
      <p:tags r:id="rId8"/>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29970" y="1739900"/>
            <a:ext cx="6996430" cy="553085"/>
          </a:xfrm>
          <a:prstGeom prst="rect">
            <a:avLst/>
          </a:prstGeom>
          <a:noFill/>
        </p:spPr>
        <p:txBody>
          <a:bodyPr wrap="square" rtlCol="0">
            <a:spAutoFit/>
          </a:bodyPr>
          <a:lstStyle/>
          <a:p>
            <a:pPr marR="0" defTabSz="914400" eaLnBrk="1" fontAlgn="auto" hangingPunct="1">
              <a:lnSpc>
                <a:spcPts val="3600"/>
              </a:lnSpc>
              <a:spcBef>
                <a:spcPts val="0"/>
              </a:spcBef>
              <a:spcAft>
                <a:spcPts val="0"/>
              </a:spcAft>
              <a:buClrTx/>
              <a:buSzTx/>
              <a:buFontTx/>
              <a:buNone/>
              <a:defRPr/>
            </a:pPr>
            <a:r>
              <a:rPr kumimoji="0" lang="zh-CN" altLang="en-US" sz="2200" b="1" kern="1200" cap="none" spc="0" normalizeH="0" baseline="0" noProof="0" dirty="0">
                <a:solidFill>
                  <a:srgbClr val="F98646"/>
                </a:solidFill>
                <a:latin typeface="微软雅黑" pitchFamily="34" charset="-122"/>
                <a:ea typeface="微软雅黑" pitchFamily="34" charset="-122"/>
                <a:cs typeface="+mn-cs"/>
              </a:rPr>
              <a:t>鲁宾</a:t>
            </a:r>
            <a:r>
              <a:rPr kumimoji="0" lang="zh-CN" altLang="en-US" sz="2200" kern="1200" cap="none" spc="0" normalizeH="0" baseline="0" noProof="0" dirty="0">
                <a:solidFill>
                  <a:schemeClr val="accent1">
                    <a:lumMod val="50000"/>
                  </a:schemeClr>
                </a:solidFill>
                <a:latin typeface="微软雅黑" pitchFamily="34" charset="-122"/>
                <a:ea typeface="微软雅黑" pitchFamily="34" charset="-122"/>
                <a:cs typeface="+mn-cs"/>
              </a:rPr>
              <a:t>等人曾根据以</a:t>
            </a:r>
            <a:r>
              <a:rPr kumimoji="0" lang="zh-CN" altLang="en-US" sz="2200" kern="1200" cap="none" spc="0" normalizeH="0" baseline="0" noProof="0" dirty="0">
                <a:solidFill>
                  <a:schemeClr val="accent1">
                    <a:lumMod val="50000"/>
                  </a:schemeClr>
                </a:solidFill>
                <a:latin typeface="微软雅黑" pitchFamily="34" charset="-122"/>
                <a:ea typeface="微软雅黑" pitchFamily="34" charset="-122"/>
                <a:cs typeface="+mn-cs"/>
              </a:rPr>
              <a:t>下标准确定儿童的游戏：</a:t>
            </a:r>
            <a:endParaRPr kumimoji="0" lang="zh-CN" altLang="en-US" sz="2200" kern="1200" cap="none" spc="0" normalizeH="0" baseline="0" noProof="0" dirty="0">
              <a:solidFill>
                <a:schemeClr val="accent1">
                  <a:lumMod val="50000"/>
                </a:schemeClr>
              </a:solidFill>
              <a:latin typeface="微软雅黑" pitchFamily="34" charset="-122"/>
              <a:ea typeface="微软雅黑" pitchFamily="34" charset="-122"/>
              <a:cs typeface="+mn-cs"/>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6" name="文本框 5"/>
          <p:cNvSpPr txBox="1"/>
          <p:nvPr/>
        </p:nvSpPr>
        <p:spPr>
          <a:xfrm>
            <a:off x="746125" y="1047115"/>
            <a:ext cx="7117080" cy="553085"/>
          </a:xfrm>
          <a:prstGeom prst="rect">
            <a:avLst/>
          </a:prstGeom>
          <a:noFill/>
        </p:spPr>
        <p:txBody>
          <a:bodyPr wrap="none" rtlCol="0" anchor="t">
            <a:spAutoFit/>
          </a:bodyPr>
          <a:p>
            <a:pPr marR="0" algn="l" defTabSz="914400" eaLnBrk="1" fontAlgn="auto" hangingPunct="1">
              <a:lnSpc>
                <a:spcPts val="3600"/>
              </a:lnSpc>
              <a:spcBef>
                <a:spcPts val="0"/>
              </a:spcBef>
              <a:spcAft>
                <a:spcPts val="0"/>
              </a:spcAft>
              <a:buClrTx/>
              <a:buSzTx/>
              <a:buFontTx/>
              <a:buNone/>
              <a:defRPr/>
            </a:pPr>
            <a:r>
              <a:rPr sz="2800" noProof="0" dirty="0">
                <a:solidFill>
                  <a:schemeClr val="accent1">
                    <a:lumMod val="50000"/>
                  </a:schemeClr>
                </a:solidFill>
                <a:latin typeface="黑体" charset="0"/>
                <a:ea typeface="黑体" charset="0"/>
                <a:cs typeface="黑体" charset="0"/>
                <a:sym typeface="+mn-ea"/>
              </a:rPr>
              <a:t>（三） 从幼儿园教育实践视角对游戏的界定</a:t>
            </a:r>
            <a:endParaRPr sz="2800" noProof="0" dirty="0">
              <a:solidFill>
                <a:schemeClr val="accent1">
                  <a:lumMod val="50000"/>
                </a:schemeClr>
              </a:solidFill>
              <a:latin typeface="黑体" charset="0"/>
              <a:ea typeface="黑体" charset="0"/>
              <a:cs typeface="黑体" charset="0"/>
              <a:sym typeface="+mn-ea"/>
            </a:endParaRPr>
          </a:p>
        </p:txBody>
      </p:sp>
      <p:sp>
        <p:nvSpPr>
          <p:cNvPr id="184" name="五边形 183"/>
          <p:cNvSpPr/>
          <p:nvPr>
            <p:custDataLst>
              <p:tags r:id="rId1"/>
            </p:custDataLst>
          </p:nvPr>
        </p:nvSpPr>
        <p:spPr>
          <a:xfrm>
            <a:off x="10351770" y="2978468"/>
            <a:ext cx="1671955" cy="523875"/>
          </a:xfrm>
          <a:prstGeom prst="homePlate">
            <a:avLst/>
          </a:prstGeom>
          <a:noFill/>
          <a:ln>
            <a:gradFill>
              <a:gsLst>
                <a:gs pos="77000">
                  <a:srgbClr val="FFFFFF"/>
                </a:gs>
                <a:gs pos="100000">
                  <a:srgbClr val="FFA100"/>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3" name="五边形 182"/>
          <p:cNvSpPr/>
          <p:nvPr>
            <p:custDataLst>
              <p:tags r:id="rId2"/>
            </p:custDataLst>
          </p:nvPr>
        </p:nvSpPr>
        <p:spPr>
          <a:xfrm>
            <a:off x="8374380" y="2978468"/>
            <a:ext cx="1671955" cy="523875"/>
          </a:xfrm>
          <a:prstGeom prst="homePlate">
            <a:avLst/>
          </a:prstGeom>
          <a:noFill/>
          <a:ln>
            <a:gradFill>
              <a:gsLst>
                <a:gs pos="77000">
                  <a:srgbClr val="FFFFFF"/>
                </a:gs>
                <a:gs pos="100000">
                  <a:srgbClr val="552EEF"/>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2" name="五边形 181"/>
          <p:cNvSpPr/>
          <p:nvPr>
            <p:custDataLst>
              <p:tags r:id="rId3"/>
            </p:custDataLst>
          </p:nvPr>
        </p:nvSpPr>
        <p:spPr>
          <a:xfrm>
            <a:off x="6396990" y="2978468"/>
            <a:ext cx="1671955" cy="523875"/>
          </a:xfrm>
          <a:prstGeom prst="homePlate">
            <a:avLst/>
          </a:prstGeom>
          <a:noFill/>
          <a:ln>
            <a:gradFill>
              <a:gsLst>
                <a:gs pos="77000">
                  <a:srgbClr val="FFFFFF"/>
                </a:gs>
                <a:gs pos="100000">
                  <a:srgbClr val="F35B06"/>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1" name="五边形 180"/>
          <p:cNvSpPr/>
          <p:nvPr>
            <p:custDataLst>
              <p:tags r:id="rId4"/>
            </p:custDataLst>
          </p:nvPr>
        </p:nvSpPr>
        <p:spPr>
          <a:xfrm>
            <a:off x="4419600" y="2976563"/>
            <a:ext cx="1671955" cy="523875"/>
          </a:xfrm>
          <a:prstGeom prst="homePlate">
            <a:avLst/>
          </a:prstGeom>
          <a:noFill/>
          <a:ln>
            <a:gradFill>
              <a:gsLst>
                <a:gs pos="77000">
                  <a:srgbClr val="FFFFFF"/>
                </a:gs>
                <a:gs pos="100000">
                  <a:srgbClr val="F18703"/>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80" name="五边形 179"/>
          <p:cNvSpPr/>
          <p:nvPr>
            <p:custDataLst>
              <p:tags r:id="rId5"/>
            </p:custDataLst>
          </p:nvPr>
        </p:nvSpPr>
        <p:spPr>
          <a:xfrm>
            <a:off x="2442210" y="2977198"/>
            <a:ext cx="1671955" cy="523875"/>
          </a:xfrm>
          <a:prstGeom prst="homePlate">
            <a:avLst/>
          </a:prstGeom>
          <a:noFill/>
          <a:ln>
            <a:gradFill>
              <a:gsLst>
                <a:gs pos="77000">
                  <a:srgbClr val="FFFFFF"/>
                </a:gs>
                <a:gs pos="100000">
                  <a:srgbClr val="F7B802"/>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7" name="五边形 76"/>
          <p:cNvSpPr/>
          <p:nvPr>
            <p:custDataLst>
              <p:tags r:id="rId6"/>
            </p:custDataLst>
          </p:nvPr>
        </p:nvSpPr>
        <p:spPr>
          <a:xfrm>
            <a:off x="464820" y="2976880"/>
            <a:ext cx="1671955" cy="523875"/>
          </a:xfrm>
          <a:prstGeom prst="homePlate">
            <a:avLst/>
          </a:prstGeom>
          <a:noFill/>
          <a:ln>
            <a:gradFill>
              <a:gsLst>
                <a:gs pos="77000">
                  <a:srgbClr val="FFFFFF"/>
                </a:gs>
                <a:gs pos="100000">
                  <a:srgbClr val="7578EC"/>
                </a:gs>
              </a:gsLst>
              <a:lin ang="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78" name="五边形 77"/>
          <p:cNvSpPr/>
          <p:nvPr>
            <p:custDataLst>
              <p:tags r:id="rId7"/>
            </p:custDataLst>
          </p:nvPr>
        </p:nvSpPr>
        <p:spPr>
          <a:xfrm>
            <a:off x="10179685" y="2556510"/>
            <a:ext cx="1671955" cy="523875"/>
          </a:xfrm>
          <a:prstGeom prst="homePlate">
            <a:avLst/>
          </a:prstGeom>
          <a:solidFill>
            <a:srgbClr val="FFA100"/>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sz="3200"/>
              <a:t>6</a:t>
            </a:r>
            <a:endParaRPr lang="en-US" altLang="zh-CN" sz="3200"/>
          </a:p>
        </p:txBody>
      </p:sp>
      <p:sp>
        <p:nvSpPr>
          <p:cNvPr id="79" name="五边形 78"/>
          <p:cNvSpPr/>
          <p:nvPr>
            <p:custDataLst>
              <p:tags r:id="rId8"/>
            </p:custDataLst>
          </p:nvPr>
        </p:nvSpPr>
        <p:spPr>
          <a:xfrm>
            <a:off x="8219440" y="2607945"/>
            <a:ext cx="1671955" cy="523875"/>
          </a:xfrm>
          <a:prstGeom prst="homePlate">
            <a:avLst/>
          </a:prstGeom>
          <a:solidFill>
            <a:srgbClr val="552EEF"/>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sz="3200"/>
              <a:t>5</a:t>
            </a:r>
            <a:endParaRPr lang="en-US" altLang="zh-CN" sz="3200"/>
          </a:p>
        </p:txBody>
      </p:sp>
      <p:sp>
        <p:nvSpPr>
          <p:cNvPr id="80" name="五边形 79"/>
          <p:cNvSpPr/>
          <p:nvPr>
            <p:custDataLst>
              <p:tags r:id="rId9"/>
            </p:custDataLst>
          </p:nvPr>
        </p:nvSpPr>
        <p:spPr>
          <a:xfrm>
            <a:off x="6242050" y="2642870"/>
            <a:ext cx="1671955" cy="523875"/>
          </a:xfrm>
          <a:prstGeom prst="homePlate">
            <a:avLst/>
          </a:prstGeom>
          <a:solidFill>
            <a:srgbClr val="F35B06"/>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sz="3200"/>
              <a:t>4</a:t>
            </a:r>
            <a:endParaRPr lang="en-US" altLang="zh-CN" sz="3200"/>
          </a:p>
        </p:txBody>
      </p:sp>
      <p:sp>
        <p:nvSpPr>
          <p:cNvPr id="83" name="五边形 82"/>
          <p:cNvSpPr/>
          <p:nvPr>
            <p:custDataLst>
              <p:tags r:id="rId10"/>
            </p:custDataLst>
          </p:nvPr>
        </p:nvSpPr>
        <p:spPr>
          <a:xfrm>
            <a:off x="4229735" y="2642870"/>
            <a:ext cx="1671955" cy="523875"/>
          </a:xfrm>
          <a:prstGeom prst="homePlate">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sz="3200"/>
              <a:t>3</a:t>
            </a:r>
            <a:endParaRPr lang="en-US" altLang="zh-CN" sz="3200"/>
          </a:p>
        </p:txBody>
      </p:sp>
      <p:sp>
        <p:nvSpPr>
          <p:cNvPr id="86" name="五边形 85"/>
          <p:cNvSpPr/>
          <p:nvPr>
            <p:custDataLst>
              <p:tags r:id="rId11"/>
            </p:custDataLst>
          </p:nvPr>
        </p:nvSpPr>
        <p:spPr>
          <a:xfrm>
            <a:off x="2270125" y="2660650"/>
            <a:ext cx="1671955" cy="523875"/>
          </a:xfrm>
          <a:prstGeom prst="homePlate">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sz="3200"/>
              <a:t>2</a:t>
            </a:r>
            <a:endParaRPr lang="en-US" altLang="zh-CN" sz="3200"/>
          </a:p>
        </p:txBody>
      </p:sp>
      <p:sp>
        <p:nvSpPr>
          <p:cNvPr id="89" name="五边形 88"/>
          <p:cNvSpPr/>
          <p:nvPr>
            <p:custDataLst>
              <p:tags r:id="rId12"/>
            </p:custDataLst>
          </p:nvPr>
        </p:nvSpPr>
        <p:spPr>
          <a:xfrm>
            <a:off x="221615" y="2625725"/>
            <a:ext cx="1671955" cy="593725"/>
          </a:xfrm>
          <a:prstGeom prst="homePlate">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r>
              <a:rPr lang="en-US" altLang="zh-CN" sz="3600"/>
              <a:t>1</a:t>
            </a:r>
            <a:endParaRPr lang="en-US" altLang="zh-CN" sz="3600"/>
          </a:p>
        </p:txBody>
      </p:sp>
      <p:sp>
        <p:nvSpPr>
          <p:cNvPr id="92" name="矩形 91"/>
          <p:cNvSpPr/>
          <p:nvPr>
            <p:custDataLst>
              <p:tags r:id="rId13"/>
            </p:custDataLst>
          </p:nvPr>
        </p:nvSpPr>
        <p:spPr>
          <a:xfrm flipV="1">
            <a:off x="323215" y="3403600"/>
            <a:ext cx="1645285" cy="3174365"/>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97" name="矩形 96"/>
          <p:cNvSpPr/>
          <p:nvPr>
            <p:custDataLst>
              <p:tags r:id="rId14"/>
            </p:custDataLst>
          </p:nvPr>
        </p:nvSpPr>
        <p:spPr>
          <a:xfrm flipV="1">
            <a:off x="2300605" y="3402965"/>
            <a:ext cx="1645285" cy="3209925"/>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98" name="矩形 97"/>
          <p:cNvSpPr/>
          <p:nvPr>
            <p:custDataLst>
              <p:tags r:id="rId15"/>
            </p:custDataLst>
          </p:nvPr>
        </p:nvSpPr>
        <p:spPr>
          <a:xfrm flipV="1">
            <a:off x="4277995" y="3367405"/>
            <a:ext cx="1645285" cy="322834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05" name="矩形 104"/>
          <p:cNvSpPr/>
          <p:nvPr>
            <p:custDataLst>
              <p:tags r:id="rId16"/>
            </p:custDataLst>
          </p:nvPr>
        </p:nvSpPr>
        <p:spPr>
          <a:xfrm flipV="1">
            <a:off x="6255385" y="3333115"/>
            <a:ext cx="1645285" cy="329692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12" name="矩形 111"/>
          <p:cNvSpPr/>
          <p:nvPr>
            <p:custDataLst>
              <p:tags r:id="rId17"/>
            </p:custDataLst>
          </p:nvPr>
        </p:nvSpPr>
        <p:spPr>
          <a:xfrm flipV="1">
            <a:off x="8232775" y="3315335"/>
            <a:ext cx="1645285" cy="333248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19" name="矩形 118"/>
          <p:cNvSpPr/>
          <p:nvPr>
            <p:custDataLst>
              <p:tags r:id="rId18"/>
            </p:custDataLst>
          </p:nvPr>
        </p:nvSpPr>
        <p:spPr>
          <a:xfrm flipV="1">
            <a:off x="10210165" y="3315335"/>
            <a:ext cx="1645285" cy="3262630"/>
          </a:xfrm>
          <a:prstGeom prst="rect">
            <a:avLst/>
          </a:prstGeom>
          <a:solidFill>
            <a:srgbClr val="7578EC">
              <a:alpha val="18000"/>
            </a:srgbClr>
          </a:solidFill>
          <a:ln>
            <a:noFill/>
          </a:ln>
          <a:effectLst/>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26" name="椭圆 125"/>
          <p:cNvSpPr/>
          <p:nvPr>
            <p:custDataLst>
              <p:tags r:id="rId19"/>
            </p:custDataLst>
          </p:nvPr>
        </p:nvSpPr>
        <p:spPr>
          <a:xfrm>
            <a:off x="863600" y="5301615"/>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3" name="椭圆 132"/>
          <p:cNvSpPr/>
          <p:nvPr>
            <p:custDataLst>
              <p:tags r:id="rId20"/>
            </p:custDataLst>
          </p:nvPr>
        </p:nvSpPr>
        <p:spPr>
          <a:xfrm>
            <a:off x="96393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4" name="椭圆 133"/>
          <p:cNvSpPr/>
          <p:nvPr>
            <p:custDataLst>
              <p:tags r:id="rId21"/>
            </p:custDataLst>
          </p:nvPr>
        </p:nvSpPr>
        <p:spPr>
          <a:xfrm>
            <a:off x="106426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5" name="椭圆 134"/>
          <p:cNvSpPr/>
          <p:nvPr>
            <p:custDataLst>
              <p:tags r:id="rId22"/>
            </p:custDataLst>
          </p:nvPr>
        </p:nvSpPr>
        <p:spPr>
          <a:xfrm>
            <a:off x="116459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6" name="椭圆 135"/>
          <p:cNvSpPr/>
          <p:nvPr>
            <p:custDataLst>
              <p:tags r:id="rId23"/>
            </p:custDataLst>
          </p:nvPr>
        </p:nvSpPr>
        <p:spPr>
          <a:xfrm>
            <a:off x="126492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7" name="椭圆 136"/>
          <p:cNvSpPr/>
          <p:nvPr>
            <p:custDataLst>
              <p:tags r:id="rId24"/>
            </p:custDataLst>
          </p:nvPr>
        </p:nvSpPr>
        <p:spPr>
          <a:xfrm>
            <a:off x="136525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8" name="椭圆 137"/>
          <p:cNvSpPr/>
          <p:nvPr>
            <p:custDataLst>
              <p:tags r:id="rId25"/>
            </p:custDataLst>
          </p:nvPr>
        </p:nvSpPr>
        <p:spPr>
          <a:xfrm>
            <a:off x="284099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39" name="椭圆 138"/>
          <p:cNvSpPr/>
          <p:nvPr>
            <p:custDataLst>
              <p:tags r:id="rId26"/>
            </p:custDataLst>
          </p:nvPr>
        </p:nvSpPr>
        <p:spPr>
          <a:xfrm>
            <a:off x="2941320" y="5301615"/>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0" name="椭圆 139"/>
          <p:cNvSpPr/>
          <p:nvPr>
            <p:custDataLst>
              <p:tags r:id="rId27"/>
            </p:custDataLst>
          </p:nvPr>
        </p:nvSpPr>
        <p:spPr>
          <a:xfrm>
            <a:off x="304165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1" name="椭圆 140"/>
          <p:cNvSpPr/>
          <p:nvPr>
            <p:custDataLst>
              <p:tags r:id="rId28"/>
            </p:custDataLst>
          </p:nvPr>
        </p:nvSpPr>
        <p:spPr>
          <a:xfrm>
            <a:off x="314198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2" name="椭圆 141"/>
          <p:cNvSpPr/>
          <p:nvPr>
            <p:custDataLst>
              <p:tags r:id="rId29"/>
            </p:custDataLst>
          </p:nvPr>
        </p:nvSpPr>
        <p:spPr>
          <a:xfrm>
            <a:off x="324231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3" name="椭圆 142"/>
          <p:cNvSpPr/>
          <p:nvPr>
            <p:custDataLst>
              <p:tags r:id="rId30"/>
            </p:custDataLst>
          </p:nvPr>
        </p:nvSpPr>
        <p:spPr>
          <a:xfrm>
            <a:off x="334264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44" name="椭圆 143"/>
          <p:cNvSpPr/>
          <p:nvPr>
            <p:custDataLst>
              <p:tags r:id="rId31"/>
            </p:custDataLst>
          </p:nvPr>
        </p:nvSpPr>
        <p:spPr>
          <a:xfrm>
            <a:off x="481838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0" name="椭圆 149"/>
          <p:cNvSpPr/>
          <p:nvPr>
            <p:custDataLst>
              <p:tags r:id="rId32"/>
            </p:custDataLst>
          </p:nvPr>
        </p:nvSpPr>
        <p:spPr>
          <a:xfrm>
            <a:off x="679577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1" name="椭圆 150"/>
          <p:cNvSpPr/>
          <p:nvPr>
            <p:custDataLst>
              <p:tags r:id="rId33"/>
            </p:custDataLst>
          </p:nvPr>
        </p:nvSpPr>
        <p:spPr>
          <a:xfrm>
            <a:off x="689610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2" name="椭圆 151"/>
          <p:cNvSpPr/>
          <p:nvPr>
            <p:custDataLst>
              <p:tags r:id="rId34"/>
            </p:custDataLst>
          </p:nvPr>
        </p:nvSpPr>
        <p:spPr>
          <a:xfrm>
            <a:off x="699643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3" name="椭圆 152"/>
          <p:cNvSpPr/>
          <p:nvPr>
            <p:custDataLst>
              <p:tags r:id="rId35"/>
            </p:custDataLst>
          </p:nvPr>
        </p:nvSpPr>
        <p:spPr>
          <a:xfrm>
            <a:off x="7096760" y="5301615"/>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4" name="椭圆 153"/>
          <p:cNvSpPr/>
          <p:nvPr>
            <p:custDataLst>
              <p:tags r:id="rId36"/>
            </p:custDataLst>
          </p:nvPr>
        </p:nvSpPr>
        <p:spPr>
          <a:xfrm>
            <a:off x="719709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5" name="椭圆 154"/>
          <p:cNvSpPr/>
          <p:nvPr>
            <p:custDataLst>
              <p:tags r:id="rId37"/>
            </p:custDataLst>
          </p:nvPr>
        </p:nvSpPr>
        <p:spPr>
          <a:xfrm>
            <a:off x="729742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6" name="椭圆 155"/>
          <p:cNvSpPr/>
          <p:nvPr>
            <p:custDataLst>
              <p:tags r:id="rId38"/>
            </p:custDataLst>
          </p:nvPr>
        </p:nvSpPr>
        <p:spPr>
          <a:xfrm>
            <a:off x="877316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7" name="椭圆 156"/>
          <p:cNvSpPr/>
          <p:nvPr>
            <p:custDataLst>
              <p:tags r:id="rId39"/>
            </p:custDataLst>
          </p:nvPr>
        </p:nvSpPr>
        <p:spPr>
          <a:xfrm>
            <a:off x="887349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8" name="椭圆 157"/>
          <p:cNvSpPr/>
          <p:nvPr>
            <p:custDataLst>
              <p:tags r:id="rId40"/>
            </p:custDataLst>
          </p:nvPr>
        </p:nvSpPr>
        <p:spPr>
          <a:xfrm>
            <a:off x="897382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59" name="椭圆 158"/>
          <p:cNvSpPr/>
          <p:nvPr>
            <p:custDataLst>
              <p:tags r:id="rId41"/>
            </p:custDataLst>
          </p:nvPr>
        </p:nvSpPr>
        <p:spPr>
          <a:xfrm>
            <a:off x="907415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0" name="椭圆 159"/>
          <p:cNvSpPr/>
          <p:nvPr>
            <p:custDataLst>
              <p:tags r:id="rId42"/>
            </p:custDataLst>
          </p:nvPr>
        </p:nvSpPr>
        <p:spPr>
          <a:xfrm>
            <a:off x="9174480" y="5301615"/>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1" name="椭圆 160"/>
          <p:cNvSpPr/>
          <p:nvPr>
            <p:custDataLst>
              <p:tags r:id="rId43"/>
            </p:custDataLst>
          </p:nvPr>
        </p:nvSpPr>
        <p:spPr>
          <a:xfrm>
            <a:off x="927481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2" name="椭圆 161"/>
          <p:cNvSpPr/>
          <p:nvPr>
            <p:custDataLst>
              <p:tags r:id="rId44"/>
            </p:custDataLst>
          </p:nvPr>
        </p:nvSpPr>
        <p:spPr>
          <a:xfrm>
            <a:off x="1075055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3" name="椭圆 162"/>
          <p:cNvSpPr/>
          <p:nvPr>
            <p:custDataLst>
              <p:tags r:id="rId45"/>
            </p:custDataLst>
          </p:nvPr>
        </p:nvSpPr>
        <p:spPr>
          <a:xfrm>
            <a:off x="1085088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4" name="椭圆 163"/>
          <p:cNvSpPr/>
          <p:nvPr>
            <p:custDataLst>
              <p:tags r:id="rId46"/>
            </p:custDataLst>
          </p:nvPr>
        </p:nvSpPr>
        <p:spPr>
          <a:xfrm>
            <a:off x="1095121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5" name="椭圆 164"/>
          <p:cNvSpPr/>
          <p:nvPr>
            <p:custDataLst>
              <p:tags r:id="rId47"/>
            </p:custDataLst>
          </p:nvPr>
        </p:nvSpPr>
        <p:spPr>
          <a:xfrm>
            <a:off x="1105154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6" name="椭圆 165"/>
          <p:cNvSpPr/>
          <p:nvPr>
            <p:custDataLst>
              <p:tags r:id="rId48"/>
            </p:custDataLst>
          </p:nvPr>
        </p:nvSpPr>
        <p:spPr>
          <a:xfrm>
            <a:off x="11151870" y="5301615"/>
            <a:ext cx="71755" cy="71755"/>
          </a:xfrm>
          <a:prstGeom prst="ellipse">
            <a:avLst/>
          </a:prstGeom>
          <a:solidFill>
            <a:srgbClr val="7578EC">
              <a:alpha val="36000"/>
            </a:srgb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7" name="椭圆 166"/>
          <p:cNvSpPr/>
          <p:nvPr>
            <p:custDataLst>
              <p:tags r:id="rId49"/>
            </p:custDataLst>
          </p:nvPr>
        </p:nvSpPr>
        <p:spPr>
          <a:xfrm>
            <a:off x="11252200" y="5301615"/>
            <a:ext cx="71755" cy="71755"/>
          </a:xfrm>
          <a:prstGeom prst="ellipse">
            <a:avLst/>
          </a:prstGeom>
          <a:solidFill>
            <a:srgbClr val="7578EC"/>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sp>
        <p:nvSpPr>
          <p:cNvPr id="169" name="文本框 168"/>
          <p:cNvSpPr txBox="1"/>
          <p:nvPr>
            <p:custDataLst>
              <p:tags r:id="rId50"/>
            </p:custDataLst>
          </p:nvPr>
        </p:nvSpPr>
        <p:spPr>
          <a:xfrm>
            <a:off x="293370" y="3562350"/>
            <a:ext cx="1705610" cy="2658745"/>
          </a:xfrm>
          <a:prstGeom prst="rect">
            <a:avLst/>
          </a:prstGeom>
          <a:noFill/>
        </p:spPr>
        <p:txBody>
          <a:bodyPr wrap="square" rtlCol="0">
            <a:noAutofit/>
          </a:bodyPr>
          <a:p>
            <a:pPr algn="ctr" fontAlgn="auto">
              <a:lnSpc>
                <a:spcPct val="130000"/>
              </a:lnSpc>
              <a:spcAft>
                <a:spcPts val="1000"/>
              </a:spcAft>
            </a:pPr>
            <a:r>
              <a:rPr lang="zh-CN" altLang="en-US" sz="18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游戏是由孕育在活动中能引起满意的个人动机而发起的，而不是由基本需要和动机，或者社会要求所控制的。</a:t>
            </a:r>
            <a:endParaRPr lang="zh-CN" altLang="en-US" sz="18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1" name="文本框 170"/>
          <p:cNvSpPr txBox="1"/>
          <p:nvPr>
            <p:custDataLst>
              <p:tags r:id="rId51"/>
            </p:custDataLst>
          </p:nvPr>
        </p:nvSpPr>
        <p:spPr>
          <a:xfrm>
            <a:off x="2274570" y="3568065"/>
            <a:ext cx="1705610" cy="2887980"/>
          </a:xfrm>
          <a:prstGeom prst="rect">
            <a:avLst/>
          </a:prstGeom>
          <a:noFill/>
        </p:spPr>
        <p:txBody>
          <a:bodyPr wrap="square" rtlCol="0">
            <a:noAutofit/>
          </a:bodyPr>
          <a:p>
            <a:pPr algn="l" fontAlgn="auto">
              <a:lnSpc>
                <a:spcPct val="130000"/>
              </a:lnSpc>
              <a:spcAft>
                <a:spcPts val="1000"/>
              </a:spcAft>
            </a:pPr>
            <a:r>
              <a:rPr lang="zh-CN" altLang="en-US" sz="18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游戏者更多考虑的是活动本身，而不是目的。目的是自己的，游戏者的行为是自发的。</a:t>
            </a:r>
            <a:endParaRPr lang="zh-CN" altLang="en-US" sz="18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3" name="文本框 172"/>
          <p:cNvSpPr txBox="1"/>
          <p:nvPr>
            <p:custDataLst>
              <p:tags r:id="rId52"/>
            </p:custDataLst>
          </p:nvPr>
        </p:nvSpPr>
        <p:spPr>
          <a:xfrm>
            <a:off x="4248150" y="3448050"/>
            <a:ext cx="1705610" cy="3256280"/>
          </a:xfrm>
          <a:prstGeom prst="rect">
            <a:avLst/>
          </a:prstGeom>
          <a:noFill/>
        </p:spPr>
        <p:txBody>
          <a:bodyPr wrap="square" rtlCol="0"/>
          <a:p>
            <a:pPr algn="l" fontAlgn="auto">
              <a:lnSpc>
                <a:spcPct val="130000"/>
              </a:lnSpc>
              <a:spcAft>
                <a:spcPts val="1000"/>
              </a:spcAft>
            </a:pPr>
            <a:r>
              <a:rPr lang="zh-CN" altLang="en-US" sz="16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游戏发生在游戏者熟悉的对象上，或发生在对不熟悉的对象进行探索以后，儿童给游戏以他们自己的意义，并由自己控制游戏。</a:t>
            </a:r>
            <a:endParaRPr lang="zh-CN" altLang="en-US" sz="16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5" name="文本框 174"/>
          <p:cNvSpPr txBox="1"/>
          <p:nvPr>
            <p:custDataLst>
              <p:tags r:id="rId53"/>
            </p:custDataLst>
          </p:nvPr>
        </p:nvSpPr>
        <p:spPr>
          <a:xfrm>
            <a:off x="6225540" y="3544570"/>
            <a:ext cx="1705610" cy="1341755"/>
          </a:xfrm>
          <a:prstGeom prst="rect">
            <a:avLst/>
          </a:prstGeom>
          <a:noFill/>
        </p:spPr>
        <p:txBody>
          <a:bodyPr wrap="square" rtlCol="0">
            <a:normAutofit/>
          </a:bodyPr>
          <a:p>
            <a:pPr algn="ctr" fontAlgn="auto">
              <a:lnSpc>
                <a:spcPct val="130000"/>
              </a:lnSpc>
              <a:spcAft>
                <a:spcPts val="1000"/>
              </a:spcAft>
            </a:pPr>
            <a:r>
              <a:rPr lang="zh-CN" altLang="en-US" sz="20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游戏可以是不实在的。</a:t>
            </a:r>
            <a:endParaRPr lang="zh-CN" altLang="en-US" sz="20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7" name="文本框 176"/>
          <p:cNvSpPr txBox="1"/>
          <p:nvPr>
            <p:custDataLst>
              <p:tags r:id="rId54"/>
            </p:custDataLst>
          </p:nvPr>
        </p:nvSpPr>
        <p:spPr>
          <a:xfrm>
            <a:off x="8202930" y="3491865"/>
            <a:ext cx="1705610" cy="1341755"/>
          </a:xfrm>
          <a:prstGeom prst="rect">
            <a:avLst/>
          </a:prstGeom>
          <a:noFill/>
        </p:spPr>
        <p:txBody>
          <a:bodyPr wrap="square" rtlCol="0">
            <a:noAutofit/>
          </a:bodyPr>
          <a:p>
            <a:pPr algn="l" fontAlgn="auto">
              <a:lnSpc>
                <a:spcPct val="130000"/>
              </a:lnSpc>
              <a:spcAft>
                <a:spcPts val="1000"/>
              </a:spcAft>
            </a:pPr>
            <a:r>
              <a:rPr lang="zh-CN" altLang="en-US" sz="20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游戏不受外界规则的约束，若有规则存在，可由游戏者加以修改。</a:t>
            </a:r>
            <a:endParaRPr lang="zh-CN" altLang="en-US" sz="20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sp>
        <p:nvSpPr>
          <p:cNvPr id="179" name="文本框 178"/>
          <p:cNvSpPr txBox="1"/>
          <p:nvPr>
            <p:custDataLst>
              <p:tags r:id="rId55"/>
            </p:custDataLst>
          </p:nvPr>
        </p:nvSpPr>
        <p:spPr>
          <a:xfrm>
            <a:off x="10180320" y="3456940"/>
            <a:ext cx="1705610" cy="2729865"/>
          </a:xfrm>
          <a:prstGeom prst="rect">
            <a:avLst/>
          </a:prstGeom>
          <a:noFill/>
        </p:spPr>
        <p:txBody>
          <a:bodyPr wrap="square" rtlCol="0">
            <a:normAutofit/>
          </a:bodyPr>
          <a:p>
            <a:pPr algn="l" fontAlgn="auto">
              <a:lnSpc>
                <a:spcPct val="130000"/>
              </a:lnSpc>
              <a:spcAft>
                <a:spcPts val="1000"/>
              </a:spcAft>
            </a:pPr>
            <a:r>
              <a:rPr lang="zh-CN" altLang="en-US" sz="20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rPr>
              <a:t>游戏需要游戏者的积极参与。</a:t>
            </a:r>
            <a:endParaRPr lang="zh-CN" altLang="en-US" sz="2000" b="1" spc="150">
              <a:solidFill>
                <a:srgbClr val="000000">
                  <a:lumMod val="75000"/>
                  <a:lumOff val="25000"/>
                </a:srgbClr>
              </a:solidFill>
              <a:uFillTx/>
              <a:latin typeface="思源黑体 CN Light" panose="020B0300000000000000" charset="-122"/>
              <a:ea typeface="思源黑体 CN Light" panose="020B0300000000000000" charset="-122"/>
              <a:sym typeface="微软雅黑"/>
            </a:endParaRPr>
          </a:p>
        </p:txBody>
      </p:sp>
      <p:cxnSp>
        <p:nvCxnSpPr>
          <p:cNvPr id="186" name="直接连接符 185"/>
          <p:cNvCxnSpPr/>
          <p:nvPr>
            <p:custDataLst>
              <p:tags r:id="rId56"/>
            </p:custDataLst>
          </p:nvPr>
        </p:nvCxnSpPr>
        <p:spPr>
          <a:xfrm>
            <a:off x="2136775" y="3644265"/>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7" name="直接连接符 186"/>
          <p:cNvCxnSpPr/>
          <p:nvPr>
            <p:custDataLst>
              <p:tags r:id="rId57"/>
            </p:custDataLst>
          </p:nvPr>
        </p:nvCxnSpPr>
        <p:spPr>
          <a:xfrm>
            <a:off x="4114165" y="364617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8" name="直接连接符 187"/>
          <p:cNvCxnSpPr/>
          <p:nvPr>
            <p:custDataLst>
              <p:tags r:id="rId58"/>
            </p:custDataLst>
          </p:nvPr>
        </p:nvCxnSpPr>
        <p:spPr>
          <a:xfrm>
            <a:off x="6095365" y="364617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89" name="直接连接符 188"/>
          <p:cNvCxnSpPr/>
          <p:nvPr>
            <p:custDataLst>
              <p:tags r:id="rId59"/>
            </p:custDataLst>
          </p:nvPr>
        </p:nvCxnSpPr>
        <p:spPr>
          <a:xfrm>
            <a:off x="8068945" y="364617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cxnSp>
        <p:nvCxnSpPr>
          <p:cNvPr id="190" name="直接连接符 189"/>
          <p:cNvCxnSpPr/>
          <p:nvPr>
            <p:custDataLst>
              <p:tags r:id="rId60"/>
            </p:custDataLst>
          </p:nvPr>
        </p:nvCxnSpPr>
        <p:spPr>
          <a:xfrm>
            <a:off x="10046335" y="3646170"/>
            <a:ext cx="0" cy="1809750"/>
          </a:xfrm>
          <a:prstGeom prst="line">
            <a:avLst/>
          </a:prstGeom>
          <a:ln>
            <a:gradFill>
              <a:gsLst>
                <a:gs pos="100000">
                  <a:srgbClr val="FFFFFF"/>
                </a:gs>
                <a:gs pos="0">
                  <a:srgbClr val="7578EC"/>
                </a:gs>
              </a:gsLst>
              <a:path path="circle">
                <a:fillToRect l="50000" t="50000" r="50000" b="50000"/>
              </a:path>
              <a:tileRect/>
            </a:gradFill>
          </a:ln>
        </p:spPr>
        <p:style>
          <a:lnRef idx="1">
            <a:srgbClr val="7578EC"/>
          </a:lnRef>
          <a:fillRef idx="0">
            <a:srgbClr val="7578EC"/>
          </a:fillRef>
          <a:effectRef idx="0">
            <a:srgbClr val="7578EC"/>
          </a:effectRef>
          <a:fontRef idx="minor">
            <a:srgbClr val="000000"/>
          </a:fontRef>
        </p:style>
      </p:cxnSp>
    </p:spTree>
    <p:custDataLst>
      <p:tags r:id="rId6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26795" y="1468755"/>
            <a:ext cx="10246995" cy="5015865"/>
          </a:xfrm>
          <a:prstGeom prst="rect">
            <a:avLst/>
          </a:prstGeom>
          <a:noFill/>
        </p:spPr>
        <p:txBody>
          <a:bodyPr wrap="square" rtlCol="0">
            <a:spAutoFit/>
          </a:bodyPr>
          <a:lstStyle/>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早在商朝，甲骨文中就已经出现了“教”字</a:t>
            </a: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最早将“教”与“学”的意思连在一起，可见于《尚书·商书·说命》，但对这个词没有专门的解释。</a:t>
            </a: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一般而言，教学指的是师生双边的共同活动，构成这种活动的基本成分是教师的传授、儿童的学习和教学所运用的材料。</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幼儿园的教学活动，主要是一种</a:t>
            </a:r>
            <a:r>
              <a:rPr kumimoji="0" lang="zh-CN" altLang="en-US" sz="2200" kern="1200" cap="none" spc="0" normalizeH="0" baseline="0" noProof="0" dirty="0">
                <a:solidFill>
                  <a:schemeClr val="accent2">
                    <a:lumMod val="75000"/>
                  </a:schemeClr>
                </a:solidFill>
                <a:latin typeface="微软雅黑" pitchFamily="34" charset="-122"/>
                <a:ea typeface="微软雅黑" pitchFamily="34" charset="-122"/>
                <a:cs typeface="+mn-cs"/>
              </a:rPr>
              <a:t>有目的、有计划</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的由教师对幼儿施加教育影响的活动。</a:t>
            </a: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endParaRPr kumimoji="0" lang="en-US" altLang="zh-CN" sz="2200" kern="1200" cap="none" spc="0" normalizeH="0" baseline="0" noProof="0" dirty="0">
              <a:solidFill>
                <a:schemeClr val="bg2">
                  <a:lumMod val="25000"/>
                </a:schemeClr>
              </a:solidFill>
              <a:latin typeface="微软雅黑" pitchFamily="34" charset="-122"/>
              <a:ea typeface="微软雅黑" pitchFamily="34" charset="-122"/>
              <a:cs typeface="+mn-cs"/>
            </a:endParaRPr>
          </a:p>
          <a:p>
            <a:pPr marR="0" indent="539750" defTabSz="914400" eaLnBrk="1" fontAlgn="auto" hangingPunct="1">
              <a:lnSpc>
                <a:spcPts val="3200"/>
              </a:lnSpc>
              <a:spcBef>
                <a:spcPts val="0"/>
              </a:spcBef>
              <a:spcAft>
                <a:spcPts val="0"/>
              </a:spcAft>
              <a:buClrTx/>
              <a:buSzTx/>
              <a:buFontTx/>
              <a:buNone/>
              <a:defRPr/>
            </a:pP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教学由教师立足于</a:t>
            </a:r>
            <a:r>
              <a:rPr kumimoji="0" lang="zh-CN" altLang="en-US" sz="2200" kern="1200" cap="none" spc="0" normalizeH="0" baseline="0" noProof="0" dirty="0">
                <a:solidFill>
                  <a:schemeClr val="accent2">
                    <a:lumMod val="75000"/>
                  </a:schemeClr>
                </a:solidFill>
                <a:latin typeface="微软雅黑" pitchFamily="34" charset="-122"/>
                <a:ea typeface="微软雅黑" pitchFamily="34" charset="-122"/>
                <a:cs typeface="+mn-cs"/>
              </a:rPr>
              <a:t>教学目标、教学任务和教学内容</a:t>
            </a:r>
            <a:r>
              <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rPr>
              <a:t>来组织和实施教学活动。就教学本身而言，它更多强调的是教师的主导作用，强调的是教学产生的结果。</a:t>
            </a:r>
            <a:endParaRPr kumimoji="0" lang="zh-CN" altLang="en-US" sz="2200" kern="1200" cap="none" spc="0" normalizeH="0" baseline="0" noProof="0" dirty="0">
              <a:solidFill>
                <a:schemeClr val="bg2">
                  <a:lumMod val="25000"/>
                </a:schemeClr>
              </a:solidFill>
              <a:latin typeface="微软雅黑" pitchFamily="34" charset="-122"/>
              <a:ea typeface="微软雅黑" pitchFamily="34" charset="-122"/>
              <a:cs typeface="+mn-cs"/>
            </a:endParaRPr>
          </a:p>
        </p:txBody>
      </p:sp>
      <p:sp>
        <p:nvSpPr>
          <p:cNvPr id="11266" name="标题 1"/>
          <p:cNvSpPr>
            <a:spLocks noGrp="1"/>
          </p:cNvSpPr>
          <p:nvPr>
            <p:ph type="title"/>
          </p:nvPr>
        </p:nvSpPr>
        <p:spPr>
          <a:xfrm>
            <a:off x="1101725" y="90805"/>
            <a:ext cx="10515600" cy="1101090"/>
          </a:xfrm>
        </p:spPr>
        <p:txBody>
          <a:bodyPr vert="horz" wrap="square" lIns="91440" tIns="45720" rIns="91440" bIns="45720" anchor="ctr" anchorCtr="0"/>
          <a:p>
            <a:pPr defTabSz="914400">
              <a:buNone/>
            </a:pPr>
            <a:r>
              <a:rPr lang="zh-CN" altLang="en-US" kern="1200" dirty="0">
                <a:solidFill>
                  <a:schemeClr val="accent1">
                    <a:lumMod val="50000"/>
                  </a:schemeClr>
                </a:solidFill>
                <a:cs typeface="黑体" charset="0"/>
              </a:rPr>
              <a:t>二、 教学与幼儿园课程中的教学</a:t>
            </a:r>
            <a:endParaRPr lang="zh-CN" altLang="en-US" kern="1200" dirty="0">
              <a:solidFill>
                <a:schemeClr val="accent1">
                  <a:lumMod val="50000"/>
                </a:schemeClr>
              </a:solidFill>
              <a:cs typeface="黑体" charset="0"/>
            </a:endParaRPr>
          </a:p>
        </p:txBody>
      </p:sp>
      <p:sp>
        <p:nvSpPr>
          <p:cNvPr id="100" name="文本框 99"/>
          <p:cNvSpPr txBox="1"/>
          <p:nvPr/>
        </p:nvSpPr>
        <p:spPr>
          <a:xfrm>
            <a:off x="1155065" y="1001395"/>
            <a:ext cx="7173595" cy="521970"/>
          </a:xfrm>
          <a:prstGeom prst="rect">
            <a:avLst/>
          </a:prstGeom>
          <a:noFill/>
          <a:ln w="9525">
            <a:noFill/>
          </a:ln>
        </p:spPr>
        <p:txBody>
          <a:bodyPr wrap="square">
            <a:spAutoFit/>
          </a:bodyPr>
          <a:p>
            <a:pPr marL="0" indent="0" algn="l"/>
            <a:r>
              <a:rPr lang="zh-CN" sz="2800" b="0">
                <a:solidFill>
                  <a:schemeClr val="accent5">
                    <a:lumMod val="75000"/>
                  </a:schemeClr>
                </a:solidFill>
                <a:latin typeface="黑体" charset="0"/>
                <a:ea typeface="黑体" charset="0"/>
                <a:cs typeface="黑体" charset="0"/>
              </a:rPr>
              <a:t>（一）</a:t>
            </a:r>
            <a:r>
              <a:rPr lang="en-US" sz="2800" b="0">
                <a:solidFill>
                  <a:schemeClr val="accent5">
                    <a:lumMod val="75000"/>
                  </a:schemeClr>
                </a:solidFill>
                <a:latin typeface="黑体" charset="0"/>
                <a:ea typeface="黑体" charset="0"/>
                <a:cs typeface="黑体" charset="0"/>
              </a:rPr>
              <a:t> </a:t>
            </a:r>
            <a:r>
              <a:rPr lang="zh-CN" sz="2800" b="0">
                <a:solidFill>
                  <a:schemeClr val="accent5">
                    <a:lumMod val="75000"/>
                  </a:schemeClr>
                </a:solidFill>
                <a:latin typeface="黑体" charset="0"/>
                <a:ea typeface="黑体" charset="0"/>
                <a:cs typeface="黑体" charset="0"/>
              </a:rPr>
              <a:t>从幼儿园教育实践视角对教学的界定</a:t>
            </a:r>
            <a:endParaRPr lang="zh-CN" altLang="en-US" sz="2800" b="0">
              <a:solidFill>
                <a:schemeClr val="accent5">
                  <a:lumMod val="75000"/>
                </a:schemeClr>
              </a:solidFill>
              <a:latin typeface="黑体" charset="0"/>
              <a:ea typeface="黑体" charset="0"/>
              <a:cs typeface="黑体" charset="0"/>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a:t>
            </a:r>
            <a:r>
              <a:rPr lang="zh-CN" altLang="en-US" sz="2800" kern="1200" dirty="0">
                <a:solidFill>
                  <a:schemeClr val="accent1">
                    <a:lumMod val="50000"/>
                  </a:schemeClr>
                </a:solidFill>
                <a:cs typeface="黑体" charset="0"/>
              </a:rPr>
              <a:t>二）对教学在儿童发展和教育中作用的理论研究</a:t>
            </a:r>
            <a:endParaRPr lang="zh-CN" altLang="en-US" sz="2800" kern="1200" dirty="0">
              <a:solidFill>
                <a:schemeClr val="accent1">
                  <a:lumMod val="50000"/>
                </a:schemeClr>
              </a:solidFill>
              <a:cs typeface="黑体" charset="0"/>
            </a:endParaRPr>
          </a:p>
        </p:txBody>
      </p:sp>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二、 教学与幼儿园课程中的教学</a:t>
            </a:r>
            <a:endParaRPr lang="zh-CN" altLang="en-US" kern="1200" dirty="0">
              <a:solidFill>
                <a:schemeClr val="accent1">
                  <a:lumMod val="50000"/>
                </a:schemeClr>
              </a:solidFill>
              <a:cs typeface="黑体" charset="0"/>
            </a:endParaRPr>
          </a:p>
        </p:txBody>
      </p:sp>
      <p:sp>
        <p:nvSpPr>
          <p:cNvPr id="196" name="矩形 195"/>
          <p:cNvSpPr/>
          <p:nvPr>
            <p:custDataLst>
              <p:tags r:id="rId1"/>
            </p:custDataLst>
          </p:nvPr>
        </p:nvSpPr>
        <p:spPr>
          <a:xfrm>
            <a:off x="936302" y="5298375"/>
            <a:ext cx="5753052" cy="400110"/>
          </a:xfrm>
          <a:prstGeom prst="rect">
            <a:avLst/>
          </a:prstGeom>
        </p:spPr>
        <p:txBody>
          <a:bodyPr wrap="square">
            <a:normAutofit/>
          </a:bodyPr>
          <a:lstStyle>
            <a:defPPr>
              <a:defRPr lang="zh-CN"/>
            </a:defPPr>
            <a:lvl1pPr marL="0" algn="l" defTabSz="914400" rtl="0" eaLnBrk="1" latinLnBrk="0" hangingPunct="1">
              <a:defRPr sz="1800" kern="1200">
                <a:solidFill>
                  <a:srgbClr val="7F7F7F"/>
                </a:solidFill>
                <a:latin typeface="Arial" panose="020B0604020202020204" pitchFamily="34" charset="0"/>
                <a:ea typeface="微软雅黑"/>
                <a:cs typeface="+mn-ea"/>
              </a:defRPr>
            </a:lvl1pPr>
            <a:lvl2pPr marL="457200" algn="l" defTabSz="914400" rtl="0" eaLnBrk="1" latinLnBrk="0" hangingPunct="1">
              <a:defRPr sz="1800" kern="1200">
                <a:solidFill>
                  <a:srgbClr val="7F7F7F"/>
                </a:solidFill>
                <a:latin typeface="Arial" panose="020B0604020202020204" pitchFamily="34" charset="0"/>
                <a:ea typeface="微软雅黑"/>
                <a:cs typeface="+mn-ea"/>
              </a:defRPr>
            </a:lvl2pPr>
            <a:lvl3pPr marL="914400" algn="l" defTabSz="914400" rtl="0" eaLnBrk="1" latinLnBrk="0" hangingPunct="1">
              <a:defRPr sz="1800" kern="1200">
                <a:solidFill>
                  <a:srgbClr val="7F7F7F"/>
                </a:solidFill>
                <a:latin typeface="Arial" panose="020B0604020202020204" pitchFamily="34" charset="0"/>
                <a:ea typeface="微软雅黑"/>
                <a:cs typeface="+mn-ea"/>
              </a:defRPr>
            </a:lvl3pPr>
            <a:lvl4pPr marL="1371600" algn="l" defTabSz="914400" rtl="0" eaLnBrk="1" latinLnBrk="0" hangingPunct="1">
              <a:defRPr sz="1800" kern="1200">
                <a:solidFill>
                  <a:srgbClr val="7F7F7F"/>
                </a:solidFill>
                <a:latin typeface="Arial" panose="020B0604020202020204" pitchFamily="34" charset="0"/>
                <a:ea typeface="微软雅黑"/>
                <a:cs typeface="+mn-ea"/>
              </a:defRPr>
            </a:lvl4pPr>
            <a:lvl5pPr marL="1828800" algn="l" defTabSz="914400" rtl="0" eaLnBrk="1" latinLnBrk="0" hangingPunct="1">
              <a:defRPr sz="1800" kern="1200">
                <a:solidFill>
                  <a:srgbClr val="7F7F7F"/>
                </a:solidFill>
                <a:latin typeface="Arial" panose="020B0604020202020204" pitchFamily="34" charset="0"/>
                <a:ea typeface="微软雅黑"/>
                <a:cs typeface="+mn-ea"/>
              </a:defRPr>
            </a:lvl5pPr>
            <a:lvl6pPr marL="2286000" algn="l" defTabSz="914400" rtl="0" eaLnBrk="1" latinLnBrk="0" hangingPunct="1">
              <a:defRPr sz="1800" kern="1200">
                <a:solidFill>
                  <a:srgbClr val="7F7F7F"/>
                </a:solidFill>
                <a:latin typeface="Arial" panose="020B0604020202020204" pitchFamily="34" charset="0"/>
                <a:ea typeface="微软雅黑"/>
                <a:cs typeface="+mn-ea"/>
              </a:defRPr>
            </a:lvl6pPr>
            <a:lvl7pPr marL="2743200" algn="l" defTabSz="914400" rtl="0" eaLnBrk="1" latinLnBrk="0" hangingPunct="1">
              <a:defRPr sz="1800" kern="1200">
                <a:solidFill>
                  <a:srgbClr val="7F7F7F"/>
                </a:solidFill>
                <a:latin typeface="Arial" panose="020B0604020202020204" pitchFamily="34" charset="0"/>
                <a:ea typeface="微软雅黑"/>
                <a:cs typeface="+mn-ea"/>
              </a:defRPr>
            </a:lvl7pPr>
            <a:lvl8pPr marL="3200400" algn="l" defTabSz="914400" rtl="0" eaLnBrk="1" latinLnBrk="0" hangingPunct="1">
              <a:defRPr sz="1800" kern="1200">
                <a:solidFill>
                  <a:srgbClr val="7F7F7F"/>
                </a:solidFill>
                <a:latin typeface="Arial" panose="020B0604020202020204" pitchFamily="34" charset="0"/>
                <a:ea typeface="微软雅黑"/>
                <a:cs typeface="+mn-ea"/>
              </a:defRPr>
            </a:lvl8pPr>
            <a:lvl9pPr marL="3657600" algn="l" defTabSz="914400" rtl="0" eaLnBrk="1" latinLnBrk="0" hangingPunct="1">
              <a:defRPr sz="1800" kern="1200">
                <a:solidFill>
                  <a:srgbClr val="7F7F7F"/>
                </a:solidFill>
                <a:latin typeface="Arial" panose="020B0604020202020204" pitchFamily="34" charset="0"/>
                <a:ea typeface="微软雅黑"/>
                <a:cs typeface="+mn-ea"/>
              </a:defRPr>
            </a:lvl9pPr>
          </a:lstStyle>
          <a:p>
            <a:pPr algn="ctr"/>
            <a:r>
              <a:rPr lang="zh-CN" altLang="da-DK" sz="2000" b="1">
                <a:solidFill>
                  <a:srgbClr val="7F7F7F">
                    <a:lumMod val="50000"/>
                  </a:srgbClr>
                </a:solidFill>
                <a:latin typeface="Arial" panose="020B0604020202020204" pitchFamily="34" charset="0"/>
                <a:ea typeface="微软雅黑"/>
                <a:cs typeface="+mn-ea"/>
                <a:sym typeface="Arial" panose="020B0604020202020204" pitchFamily="34" charset="0"/>
              </a:rPr>
              <a:t>皮亚杰认为影响儿童发展的</a:t>
            </a:r>
            <a:r>
              <a:rPr lang="zh-CN" altLang="da-DK" sz="2000" b="1">
                <a:solidFill>
                  <a:srgbClr val="7F7F7F">
                    <a:lumMod val="50000"/>
                  </a:srgbClr>
                </a:solidFill>
                <a:latin typeface="Arial" panose="020B0604020202020204" pitchFamily="34" charset="0"/>
                <a:ea typeface="微软雅黑"/>
                <a:cs typeface="+mn-ea"/>
                <a:sym typeface="Arial" panose="020B0604020202020204" pitchFamily="34" charset="0"/>
              </a:rPr>
              <a:t>因素</a:t>
            </a:r>
            <a:endParaRPr lang="zh-CN" altLang="da-DK" sz="2000" b="1">
              <a:solidFill>
                <a:srgbClr val="7F7F7F">
                  <a:lumMod val="50000"/>
                </a:srgbClr>
              </a:solidFill>
              <a:latin typeface="Arial" panose="020B0604020202020204" pitchFamily="34" charset="0"/>
              <a:ea typeface="微软雅黑"/>
              <a:cs typeface="+mn-ea"/>
              <a:sym typeface="Arial" panose="020B0604020202020204" pitchFamily="34" charset="0"/>
            </a:endParaRPr>
          </a:p>
        </p:txBody>
      </p:sp>
      <p:sp>
        <p:nvSpPr>
          <p:cNvPr id="197" name="AutoShape 4448"/>
          <p:cNvSpPr>
            <a:spLocks noChangeArrowheads="1"/>
          </p:cNvSpPr>
          <p:nvPr>
            <p:custDataLst>
              <p:tags r:id="rId2"/>
            </p:custDataLst>
          </p:nvPr>
        </p:nvSpPr>
        <p:spPr bwMode="auto">
          <a:xfrm rot="18000000">
            <a:off x="2410976" y="2905045"/>
            <a:ext cx="1684160" cy="1457950"/>
          </a:xfrm>
          <a:prstGeom prst="hexagon">
            <a:avLst>
              <a:gd name="adj" fmla="val 28879"/>
              <a:gd name="vf" fmla="val 115470"/>
            </a:avLst>
          </a:prstGeom>
          <a:solidFill>
            <a:srgbClr val="FFFFFF">
              <a:lumMod val="95000"/>
            </a:srgbClr>
          </a:solidFill>
          <a:ln w="12700" cap="flat" cmpd="sng" algn="ctr">
            <a:noFill/>
            <a:prstDash val="solid"/>
          </a:ln>
          <a:effectLst/>
        </p:spPr>
        <p:txBody>
          <a:bodyPr anchor="ctr" anchorCtr="0"/>
          <a:p>
            <a:pPr algn="ctr" eaLnBrk="1" hangingPunct="1">
              <a:lnSpc>
                <a:spcPct val="120000"/>
              </a:lnSpc>
            </a:pPr>
            <a:endParaRPr lang="zh-CN" altLang="en-US" kern="0" dirty="0">
              <a:solidFill>
                <a:srgbClr val="4D4D4D"/>
              </a:solidFill>
              <a:latin typeface="Arial" panose="020B0604020202020204" pitchFamily="34" charset="0"/>
              <a:ea typeface="微软雅黑" pitchFamily="34" charset="-122"/>
              <a:sym typeface="Arial" panose="020B0604020202020204" pitchFamily="34" charset="0"/>
            </a:endParaRPr>
          </a:p>
        </p:txBody>
      </p:sp>
      <p:sp>
        <p:nvSpPr>
          <p:cNvPr id="198" name="任意多边形: 形状 16"/>
          <p:cNvSpPr/>
          <p:nvPr>
            <p:custDataLst>
              <p:tags r:id="rId3"/>
            </p:custDataLst>
          </p:nvPr>
        </p:nvSpPr>
        <p:spPr>
          <a:xfrm rot="9000000">
            <a:off x="1551285" y="4098557"/>
            <a:ext cx="614516" cy="525979"/>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199" name="梯形 198"/>
          <p:cNvSpPr/>
          <p:nvPr>
            <p:custDataLst>
              <p:tags r:id="rId4"/>
            </p:custDataLst>
          </p:nvPr>
        </p:nvSpPr>
        <p:spPr>
          <a:xfrm rot="3600000">
            <a:off x="1805703" y="3902732"/>
            <a:ext cx="1134583" cy="490236"/>
          </a:xfrm>
          <a:prstGeom prst="trapezoid">
            <a:avLst>
              <a:gd name="adj" fmla="val 30266"/>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0" name="矩形 199"/>
          <p:cNvSpPr/>
          <p:nvPr>
            <p:custDataLst>
              <p:tags r:id="rId5"/>
            </p:custDataLst>
          </p:nvPr>
        </p:nvSpPr>
        <p:spPr>
          <a:xfrm>
            <a:off x="2185301" y="3956970"/>
            <a:ext cx="383156" cy="368414"/>
          </a:xfrm>
          <a:prstGeom prst="rect">
            <a:avLst/>
          </a:prstGeom>
        </p:spPr>
        <p:txBody>
          <a:bodyPr wrap="square" anchor="ctr" anchorCtr="0">
            <a:normAutofit fontScale="55000" lnSpcReduction="20000"/>
          </a:bodyPr>
          <a:p>
            <a:pPr algn="ctr" eaLnBrk="1" hangingPunct="1">
              <a:lnSpc>
                <a:spcPct val="140000"/>
              </a:lnSpc>
            </a:pP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201" name="任意多边形: 形状 49"/>
          <p:cNvSpPr/>
          <p:nvPr>
            <p:custDataLst>
              <p:tags r:id="rId6"/>
            </p:custDataLst>
          </p:nvPr>
        </p:nvSpPr>
        <p:spPr>
          <a:xfrm rot="9000000" flipH="1" flipV="1">
            <a:off x="4345271" y="2652094"/>
            <a:ext cx="614516" cy="525979"/>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2" name="梯形 201"/>
          <p:cNvSpPr/>
          <p:nvPr>
            <p:custDataLst>
              <p:tags r:id="rId7"/>
            </p:custDataLst>
          </p:nvPr>
        </p:nvSpPr>
        <p:spPr>
          <a:xfrm rot="3600000" flipH="1" flipV="1">
            <a:off x="3570786" y="2883661"/>
            <a:ext cx="1134583" cy="490236"/>
          </a:xfrm>
          <a:prstGeom prst="trapezoid">
            <a:avLst>
              <a:gd name="adj" fmla="val 30266"/>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3" name="矩形 202"/>
          <p:cNvSpPr/>
          <p:nvPr>
            <p:custDataLst>
              <p:tags r:id="rId8"/>
            </p:custDataLst>
          </p:nvPr>
        </p:nvSpPr>
        <p:spPr>
          <a:xfrm flipH="1">
            <a:off x="3942616" y="2951247"/>
            <a:ext cx="383156" cy="368414"/>
          </a:xfrm>
          <a:prstGeom prst="rect">
            <a:avLst/>
          </a:prstGeom>
        </p:spPr>
        <p:txBody>
          <a:bodyPr wrap="square" anchor="ctr" anchorCtr="0">
            <a:normAutofit fontScale="55000" lnSpcReduction="20000"/>
          </a:bodyPr>
          <a:p>
            <a:pPr algn="ctr" eaLnBrk="1" hangingPunct="1">
              <a:lnSpc>
                <a:spcPct val="140000"/>
              </a:lnSpc>
            </a:pP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204" name="任意多边形: 形状 54"/>
          <p:cNvSpPr/>
          <p:nvPr>
            <p:custDataLst>
              <p:tags r:id="rId9"/>
            </p:custDataLst>
          </p:nvPr>
        </p:nvSpPr>
        <p:spPr>
          <a:xfrm rot="12600000" flipH="1" flipV="1">
            <a:off x="4274210" y="4217680"/>
            <a:ext cx="614516" cy="525979"/>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5" name="梯形 204"/>
          <p:cNvSpPr/>
          <p:nvPr>
            <p:custDataLst>
              <p:tags r:id="rId10"/>
            </p:custDataLst>
          </p:nvPr>
        </p:nvSpPr>
        <p:spPr>
          <a:xfrm rot="7200000" flipH="1" flipV="1">
            <a:off x="3571883" y="3896871"/>
            <a:ext cx="1134584" cy="490235"/>
          </a:xfrm>
          <a:prstGeom prst="trapezoid">
            <a:avLst>
              <a:gd name="adj" fmla="val 30266"/>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6" name="矩形 205"/>
          <p:cNvSpPr/>
          <p:nvPr>
            <p:custDataLst>
              <p:tags r:id="rId11"/>
            </p:custDataLst>
          </p:nvPr>
        </p:nvSpPr>
        <p:spPr>
          <a:xfrm flipH="1">
            <a:off x="3939876" y="3957755"/>
            <a:ext cx="383156" cy="368414"/>
          </a:xfrm>
          <a:prstGeom prst="rect">
            <a:avLst/>
          </a:prstGeom>
        </p:spPr>
        <p:txBody>
          <a:bodyPr wrap="square" anchor="ctr" anchorCtr="0">
            <a:normAutofit fontScale="55000" lnSpcReduction="20000"/>
          </a:bodyPr>
          <a:p>
            <a:pPr algn="ctr" eaLnBrk="1" hangingPunct="1">
              <a:lnSpc>
                <a:spcPct val="140000"/>
              </a:lnSpc>
            </a:pP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207" name="任意多边形: 形状 64"/>
          <p:cNvSpPr/>
          <p:nvPr>
            <p:custDataLst>
              <p:tags r:id="rId12"/>
            </p:custDataLst>
          </p:nvPr>
        </p:nvSpPr>
        <p:spPr>
          <a:xfrm rot="12600000">
            <a:off x="1622313" y="2525042"/>
            <a:ext cx="614516" cy="525979"/>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8" name="梯形 207"/>
          <p:cNvSpPr/>
          <p:nvPr>
            <p:custDataLst>
              <p:tags r:id="rId13"/>
            </p:custDataLst>
          </p:nvPr>
        </p:nvSpPr>
        <p:spPr>
          <a:xfrm rot="7200000">
            <a:off x="1804570" y="2881594"/>
            <a:ext cx="1134584" cy="490236"/>
          </a:xfrm>
          <a:prstGeom prst="trapezoid">
            <a:avLst>
              <a:gd name="adj" fmla="val 30266"/>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09" name="矩形 208"/>
          <p:cNvSpPr/>
          <p:nvPr>
            <p:custDataLst>
              <p:tags r:id="rId14"/>
            </p:custDataLst>
          </p:nvPr>
        </p:nvSpPr>
        <p:spPr>
          <a:xfrm rot="10800000" flipV="1">
            <a:off x="2188006" y="2925592"/>
            <a:ext cx="383156" cy="368413"/>
          </a:xfrm>
          <a:prstGeom prst="rect">
            <a:avLst/>
          </a:prstGeom>
        </p:spPr>
        <p:txBody>
          <a:bodyPr wrap="square" anchor="ctr" anchorCtr="0">
            <a:normAutofit fontScale="55000" lnSpcReduction="20000"/>
          </a:bodyPr>
          <a:p>
            <a:pPr algn="ctr" eaLnBrk="1" hangingPunct="1">
              <a:lnSpc>
                <a:spcPct val="140000"/>
              </a:lnSpc>
            </a:pP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210" name="文本框 209"/>
          <p:cNvSpPr txBox="1"/>
          <p:nvPr>
            <p:custDataLst>
              <p:tags r:id="rId15"/>
            </p:custDataLst>
          </p:nvPr>
        </p:nvSpPr>
        <p:spPr>
          <a:xfrm>
            <a:off x="5199444" y="2366010"/>
            <a:ext cx="1473136" cy="1286801"/>
          </a:xfrm>
          <a:prstGeom prst="rect">
            <a:avLst/>
          </a:prstGeom>
          <a:noFill/>
        </p:spPr>
        <p:txBody>
          <a:bodyPr wrap="square" rtlCol="0" anchor="ctr">
            <a:noAutofit/>
          </a:bodyPr>
          <a:p>
            <a:pPr>
              <a:lnSpc>
                <a:spcPct val="120000"/>
              </a:lnSpc>
            </a:pPr>
            <a:r>
              <a:rPr lang="zh-CN" altLang="en-US" sz="20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物质环境对智力结构影响的经验作用</a:t>
            </a:r>
            <a:endParaRPr lang="zh-CN" altLang="en-US" sz="20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211" name="文本框 210"/>
          <p:cNvSpPr txBox="1"/>
          <p:nvPr>
            <p:custDataLst>
              <p:tags r:id="rId16"/>
            </p:custDataLst>
          </p:nvPr>
        </p:nvSpPr>
        <p:spPr>
          <a:xfrm>
            <a:off x="5219408" y="3862741"/>
            <a:ext cx="1203918" cy="973419"/>
          </a:xfrm>
          <a:prstGeom prst="rect">
            <a:avLst/>
          </a:prstGeom>
          <a:noFill/>
        </p:spPr>
        <p:txBody>
          <a:bodyPr wrap="square" rtlCol="0" anchor="ctr">
            <a:normAutofit/>
          </a:bodyPr>
          <a:p>
            <a:pPr>
              <a:lnSpc>
                <a:spcPct val="120000"/>
              </a:lnSpc>
            </a:pPr>
            <a:r>
              <a:rPr lang="zh-CN" altLang="en-US" sz="18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自我调节</a:t>
            </a:r>
            <a:endParaRPr lang="zh-CN" altLang="en-US" sz="18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212" name="文本框 211"/>
          <p:cNvSpPr txBox="1"/>
          <p:nvPr>
            <p:custDataLst>
              <p:tags r:id="rId17"/>
            </p:custDataLst>
          </p:nvPr>
        </p:nvSpPr>
        <p:spPr>
          <a:xfrm>
            <a:off x="507792" y="2540245"/>
            <a:ext cx="929861" cy="973419"/>
          </a:xfrm>
          <a:prstGeom prst="rect">
            <a:avLst/>
          </a:prstGeom>
          <a:noFill/>
        </p:spPr>
        <p:txBody>
          <a:bodyPr wrap="square" rtlCol="0" anchor="ctr">
            <a:normAutofit/>
          </a:bodyPr>
          <a:p>
            <a:pPr algn="r">
              <a:lnSpc>
                <a:spcPct val="120000"/>
              </a:lnSpc>
            </a:pPr>
            <a:r>
              <a:rPr lang="zh-CN" altLang="en-US" sz="24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成熟</a:t>
            </a:r>
            <a:endParaRPr lang="zh-CN" altLang="en-US" sz="24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213" name="文本框 212"/>
          <p:cNvSpPr txBox="1"/>
          <p:nvPr>
            <p:custDataLst>
              <p:tags r:id="rId18"/>
            </p:custDataLst>
          </p:nvPr>
        </p:nvSpPr>
        <p:spPr>
          <a:xfrm>
            <a:off x="204090" y="3757473"/>
            <a:ext cx="1233563" cy="973419"/>
          </a:xfrm>
          <a:prstGeom prst="rect">
            <a:avLst/>
          </a:prstGeom>
          <a:noFill/>
        </p:spPr>
        <p:txBody>
          <a:bodyPr wrap="square" rtlCol="0" anchor="ctr">
            <a:normAutofit/>
          </a:bodyPr>
          <a:p>
            <a:pPr algn="r">
              <a:lnSpc>
                <a:spcPct val="120000"/>
              </a:lnSpc>
            </a:pPr>
            <a:r>
              <a:rPr lang="zh-CN" altLang="en-US" sz="20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rPr>
              <a:t>社会传递</a:t>
            </a:r>
            <a:endParaRPr lang="zh-CN" altLang="en-US" sz="2000" b="1" spc="150">
              <a:solidFill>
                <a:srgbClr val="000000">
                  <a:lumMod val="65000"/>
                  <a:lumOff val="35000"/>
                </a:srgbClr>
              </a:solidFill>
              <a:latin typeface="Arial" panose="020B0604020202020204" pitchFamily="34" charset="0"/>
              <a:ea typeface="微软雅黑" pitchFamily="34" charset="-122"/>
              <a:sym typeface="Arial" panose="020B0604020202020204" pitchFamily="34" charset="0"/>
            </a:endParaRPr>
          </a:p>
        </p:txBody>
      </p:sp>
      <p:sp>
        <p:nvSpPr>
          <p:cNvPr id="218" name="矩形 217"/>
          <p:cNvSpPr/>
          <p:nvPr>
            <p:custDataLst>
              <p:tags r:id="rId19"/>
            </p:custDataLst>
          </p:nvPr>
        </p:nvSpPr>
        <p:spPr>
          <a:xfrm>
            <a:off x="2751073" y="3011528"/>
            <a:ext cx="1003669" cy="1116801"/>
          </a:xfrm>
          <a:prstGeom prst="rect">
            <a:avLst/>
          </a:prstGeom>
        </p:spPr>
        <p:txBody>
          <a:bodyPr wrap="square" anchor="ctr" anchorCtr="0">
            <a:normAutofit lnSpcReduction="20000"/>
          </a:bodyPr>
          <a:p>
            <a:pPr algn="ctr" eaLnBrk="1" hangingPunct="1">
              <a:lnSpc>
                <a:spcPct val="120000"/>
              </a:lnSpc>
            </a:pPr>
            <a:r>
              <a:rPr lang="zh-CN" altLang="da-DK" sz="2000" b="1">
                <a:solidFill>
                  <a:srgbClr val="7F7F7F">
                    <a:lumMod val="50000"/>
                  </a:srgbClr>
                </a:solidFill>
                <a:latin typeface="Arial" panose="020B0604020202020204" pitchFamily="34" charset="0"/>
                <a:ea typeface="微软雅黑"/>
                <a:cs typeface="+mn-ea"/>
                <a:sym typeface="Arial" panose="020B0604020202020204" pitchFamily="34" charset="0"/>
              </a:rPr>
              <a:t>影响儿童发展的因素</a:t>
            </a:r>
            <a:endParaRPr lang="zh-CN" altLang="en-US" sz="20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endParaRPr>
          </a:p>
        </p:txBody>
      </p:sp>
      <p:sp>
        <p:nvSpPr>
          <p:cNvPr id="220" name="文本框 219"/>
          <p:cNvSpPr txBox="1"/>
          <p:nvPr/>
        </p:nvSpPr>
        <p:spPr>
          <a:xfrm>
            <a:off x="6995795" y="1885315"/>
            <a:ext cx="4615180" cy="4092575"/>
          </a:xfrm>
          <a:prstGeom prst="rect">
            <a:avLst/>
          </a:prstGeom>
          <a:noFill/>
        </p:spPr>
        <p:txBody>
          <a:bodyPr wrap="square" rtlCol="0">
            <a:spAutoFit/>
          </a:bodyPr>
          <a:p>
            <a:pPr>
              <a:lnSpc>
                <a:spcPct val="130000"/>
              </a:lnSpc>
            </a:pPr>
            <a:r>
              <a:rPr lang="zh-CN" altLang="en-US" sz="2000"/>
              <a:t>皮亚杰认为学习和发展的关系</a:t>
            </a:r>
            <a:r>
              <a:rPr lang="zh-CN" altLang="en-US" sz="2000"/>
              <a:t>是：</a:t>
            </a:r>
            <a:endParaRPr lang="zh-CN" altLang="en-US" sz="2000"/>
          </a:p>
          <a:p>
            <a:pPr>
              <a:lnSpc>
                <a:spcPct val="130000"/>
              </a:lnSpc>
            </a:pPr>
            <a:r>
              <a:rPr lang="en-US" altLang="zh-CN" sz="2000"/>
              <a:t>1.</a:t>
            </a:r>
            <a:r>
              <a:rPr lang="zh-CN" altLang="en-US" sz="2000"/>
              <a:t>学习服从于发展。</a:t>
            </a:r>
            <a:endParaRPr lang="zh-CN" altLang="en-US" sz="2000"/>
          </a:p>
          <a:p>
            <a:pPr>
              <a:lnSpc>
                <a:spcPct val="130000"/>
              </a:lnSpc>
            </a:pPr>
            <a:r>
              <a:rPr lang="en-US" altLang="zh-CN" sz="2000"/>
              <a:t>2.同化与联想不是一回事，同化是把各种现实统合在一个结构之中，同化是学习的根本，从教育学的或教学的应用的观点而论，这是基本的关系。</a:t>
            </a:r>
            <a:endParaRPr lang="en-US" altLang="zh-CN" sz="2000"/>
          </a:p>
          <a:p>
            <a:pPr>
              <a:lnSpc>
                <a:spcPct val="130000"/>
              </a:lnSpc>
            </a:pPr>
            <a:endParaRPr lang="en-US" altLang="zh-CN" sz="2000"/>
          </a:p>
          <a:p>
            <a:pPr>
              <a:lnSpc>
                <a:spcPct val="130000"/>
              </a:lnSpc>
            </a:pPr>
            <a:r>
              <a:rPr lang="zh-CN" altLang="en-US" sz="2000"/>
              <a:t>学习的主体是主动的，应把重点放在自我调节的观点上，放在同化上，放在主体自身的活动上。</a:t>
            </a:r>
            <a:endParaRPr lang="zh-CN" altLang="en-US" sz="2000"/>
          </a:p>
        </p:txBody>
      </p:sp>
    </p:spTree>
    <p:custDataLst>
      <p:tags r:id="rId20"/>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标题 1"/>
          <p:cNvSpPr>
            <a:spLocks noGrp="1"/>
          </p:cNvSpPr>
          <p:nvPr>
            <p:ph type="title"/>
          </p:nvPr>
        </p:nvSpPr>
        <p:spPr>
          <a:xfrm>
            <a:off x="1086485" y="1179830"/>
            <a:ext cx="10515600" cy="641985"/>
          </a:xfrm>
        </p:spPr>
        <p:txBody>
          <a:bodyPr vert="horz" wrap="square" lIns="91440" tIns="45720" rIns="91440" bIns="45720" anchor="ctr" anchorCtr="0"/>
          <a:p>
            <a:pPr defTabSz="914400">
              <a:buNone/>
            </a:pPr>
            <a:r>
              <a:rPr lang="zh-CN" altLang="en-US" sz="2800" kern="1200" dirty="0">
                <a:solidFill>
                  <a:schemeClr val="accent1">
                    <a:lumMod val="50000"/>
                  </a:schemeClr>
                </a:solidFill>
                <a:cs typeface="黑体" charset="0"/>
              </a:rPr>
              <a:t>（</a:t>
            </a:r>
            <a:r>
              <a:rPr lang="zh-CN" altLang="en-US" sz="2800" kern="1200" dirty="0">
                <a:solidFill>
                  <a:schemeClr val="accent1">
                    <a:lumMod val="50000"/>
                  </a:schemeClr>
                </a:solidFill>
                <a:cs typeface="黑体" charset="0"/>
              </a:rPr>
              <a:t>二）对教学在儿童发展和教育中作用的理论研究</a:t>
            </a:r>
            <a:endParaRPr lang="zh-CN" altLang="en-US" sz="2800" kern="1200" dirty="0">
              <a:solidFill>
                <a:schemeClr val="accent1">
                  <a:lumMod val="50000"/>
                </a:schemeClr>
              </a:solidFill>
              <a:cs typeface="黑体" charset="0"/>
            </a:endParaRPr>
          </a:p>
        </p:txBody>
      </p:sp>
      <p:sp>
        <p:nvSpPr>
          <p:cNvPr id="11266" name="标题 1"/>
          <p:cNvSpPr>
            <a:spLocks noGrp="1"/>
          </p:cNvSpPr>
          <p:nvPr/>
        </p:nvSpPr>
        <p:spPr>
          <a:xfrm>
            <a:off x="1101725" y="90805"/>
            <a:ext cx="10515600" cy="1101090"/>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二、 教学与幼儿园课程中的教学</a:t>
            </a:r>
            <a:endParaRPr lang="zh-CN" altLang="en-US" kern="1200" dirty="0">
              <a:solidFill>
                <a:schemeClr val="accent1">
                  <a:lumMod val="50000"/>
                </a:schemeClr>
              </a:solidFill>
              <a:cs typeface="黑体" charset="0"/>
            </a:endParaRPr>
          </a:p>
        </p:txBody>
      </p:sp>
      <p:sp>
        <p:nvSpPr>
          <p:cNvPr id="221" name="文本框 220"/>
          <p:cNvSpPr txBox="1"/>
          <p:nvPr/>
        </p:nvSpPr>
        <p:spPr>
          <a:xfrm>
            <a:off x="687070" y="2032000"/>
            <a:ext cx="7604760" cy="4399915"/>
          </a:xfrm>
          <a:prstGeom prst="rect">
            <a:avLst/>
          </a:prstGeom>
          <a:noFill/>
        </p:spPr>
        <p:txBody>
          <a:bodyPr wrap="square" rtlCol="0">
            <a:spAutoFit/>
          </a:bodyPr>
          <a:p>
            <a:r>
              <a:rPr lang="zh-CN" altLang="en-US" sz="2800"/>
              <a:t>维果茨基认为，只有指向最近发展区的教学才是好的教学。</a:t>
            </a:r>
            <a:endParaRPr lang="zh-CN" altLang="en-US" sz="2800"/>
          </a:p>
          <a:p>
            <a:endParaRPr lang="zh-CN" altLang="en-US" sz="2800"/>
          </a:p>
          <a:p>
            <a:r>
              <a:rPr lang="zh-CN" altLang="en-US" sz="2800"/>
              <a:t>维果茨基则认为，教学过程有其自身的结构、顺序和发展逻辑，而教学引起的心理机能的发展具有自身的内在规律，因此，“发展过程跟随着建立最近发展区的”。</a:t>
            </a:r>
            <a:endParaRPr lang="zh-CN" altLang="en-US" sz="2800"/>
          </a:p>
          <a:p>
            <a:endParaRPr lang="zh-CN" altLang="en-US" sz="2800"/>
          </a:p>
          <a:p>
            <a:endParaRPr lang="zh-CN" altLang="en-US" sz="2800"/>
          </a:p>
          <a:p>
            <a:endParaRPr lang="zh-CN" altLang="en-US" sz="2800"/>
          </a:p>
        </p:txBody>
      </p:sp>
      <p:pic>
        <p:nvPicPr>
          <p:cNvPr id="222" name="图片 221"/>
          <p:cNvPicPr>
            <a:picLocks noChangeAspect="1"/>
          </p:cNvPicPr>
          <p:nvPr/>
        </p:nvPicPr>
        <p:blipFill>
          <a:blip r:embed="rId1"/>
          <a:stretch>
            <a:fillRect/>
          </a:stretch>
        </p:blipFill>
        <p:spPr>
          <a:xfrm>
            <a:off x="9013825" y="2061210"/>
            <a:ext cx="2247900" cy="2857500"/>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PECIAL_SOURCE" val="bdnull"/>
</p:tagLst>
</file>

<file path=ppt/tags/tag1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160892_3*n_h_h_f*1_1_3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01.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20160892_3*n_h_a*1_2_1"/>
  <p:tag name="KSO_WM_TEMPLATE_CATEGORY" val="diagram"/>
  <p:tag name="KSO_WM_TEMPLATE_INDEX" val="20160892"/>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02.xml><?xml version="1.0" encoding="utf-8"?>
<p:tagLst xmlns:p="http://schemas.openxmlformats.org/presentationml/2006/main">
  <p:tag name="KSO_WM_SPECIAL_SOURCE" val="bdnull"/>
</p:tagLst>
</file>

<file path=ppt/tags/tag103.xml><?xml version="1.0" encoding="utf-8"?>
<p:tagLst xmlns:p="http://schemas.openxmlformats.org/presentationml/2006/main">
  <p:tag name="KSO_WM_SPECIAL_SOURCE" val="bdnull"/>
</p:tagLst>
</file>

<file path=ppt/tags/tag104.xml><?xml version="1.0" encoding="utf-8"?>
<p:tagLst xmlns:p="http://schemas.openxmlformats.org/presentationml/2006/main">
  <p:tag name="KSO_WM_SPECIAL_SOURCE" val="bdnull"/>
</p:tagLst>
</file>

<file path=ppt/tags/tag105.xml><?xml version="1.0" encoding="utf-8"?>
<p:tagLst xmlns:p="http://schemas.openxmlformats.org/presentationml/2006/main">
  <p:tag name="KSO_WM_SPECIAL_SOURCE" val="bdnull"/>
</p:tagLst>
</file>

<file path=ppt/tags/tag106.xml><?xml version="1.0" encoding="utf-8"?>
<p:tagLst xmlns:p="http://schemas.openxmlformats.org/presentationml/2006/main">
  <p:tag name="KSO_WM_SPECIAL_SOURCE" val="bdnull"/>
</p:tagLst>
</file>

<file path=ppt/tags/tag107.xml><?xml version="1.0" encoding="utf-8"?>
<p:tagLst xmlns:p="http://schemas.openxmlformats.org/presentationml/2006/main">
  <p:tag name="KSO_WM_SPECIAL_SOURCE" val="bdnull"/>
</p:tagLst>
</file>

<file path=ppt/tags/tag108.xml><?xml version="1.0" encoding="utf-8"?>
<p:tagLst xmlns:p="http://schemas.openxmlformats.org/presentationml/2006/main">
  <p:tag name="KSO_WM_SPECIAL_SOURCE" val="bdnull"/>
</p:tagLst>
</file>

<file path=ppt/tags/tag109.xml><?xml version="1.0" encoding="utf-8"?>
<p:tagLst xmlns:p="http://schemas.openxmlformats.org/presentationml/2006/main">
  <p:tag name="KSO_WM_SPECIAL_SOURCE" val="bdnull"/>
</p:tagLst>
</file>

<file path=ppt/tags/tag11.xml><?xml version="1.0" encoding="utf-8"?>
<p:tagLst xmlns:p="http://schemas.openxmlformats.org/presentationml/2006/main">
  <p:tag name="KSO_WM_SPECIAL_SOURCE" val="bdnull"/>
</p:tagLst>
</file>

<file path=ppt/tags/tag110.xml><?xml version="1.0" encoding="utf-8"?>
<p:tagLst xmlns:p="http://schemas.openxmlformats.org/presentationml/2006/main">
  <p:tag name="KSO_WM_SPECIAL_SOURCE" val="bdnull"/>
</p:tagLst>
</file>

<file path=ppt/tags/tag111.xml><?xml version="1.0" encoding="utf-8"?>
<p:tagLst xmlns:p="http://schemas.openxmlformats.org/presentationml/2006/main">
  <p:tag name="KSO_WM_SPECIAL_SOURCE" val="bdnull"/>
</p:tagLst>
</file>

<file path=ppt/tags/tag112.xml><?xml version="1.0" encoding="utf-8"?>
<p:tagLst xmlns:p="http://schemas.openxmlformats.org/presentationml/2006/main">
  <p:tag name="KSO_WM_SPECIAL_SOURCE" val="bdnull"/>
</p:tagLst>
</file>

<file path=ppt/tags/tag113.xml><?xml version="1.0" encoding="utf-8"?>
<p:tagLst xmlns:p="http://schemas.openxmlformats.org/presentationml/2006/main">
  <p:tag name="KSO_WM_SPECIAL_SOURCE" val="bdnull"/>
</p:tagLst>
</file>

<file path=ppt/tags/tag114.xml><?xml version="1.0" encoding="utf-8"?>
<p:tagLst xmlns:p="http://schemas.openxmlformats.org/presentationml/2006/main">
  <p:tag name="KSO_WM_SPECIAL_SOURCE" val="bdnull"/>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6.xml><?xml version="1.0" encoding="utf-8"?>
<p:tagLst xmlns:p="http://schemas.openxmlformats.org/presentationml/2006/main">
  <p:tag name="KSO_WM_SPECIAL_SOURCE" val="bdnull"/>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6_4*l_h_i*1_3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6_4*l_h_i*1_3_2"/>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6_4*l_h_i*1_3_3"/>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xml><?xml version="1.0" encoding="utf-8"?>
<p:tagLst xmlns:p="http://schemas.openxmlformats.org/presentationml/2006/main">
  <p:tag name="KSO_WM_SPECIAL_SOURCE" val="bdnull"/>
</p:tagLst>
</file>

<file path=ppt/tags/tag1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6_4*l_h_a*1_3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Lst>
</file>

<file path=ppt/tags/tag121.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6_4*l_h_f*1_3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6_4*l_h_i*1_3_4"/>
  <p:tag name="KSO_WM_TEMPLATE_CATEGORY" val="diagram"/>
  <p:tag name="KSO_WM_TEMPLATE_INDEX" val="20228076"/>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6_4*l_h_i*1_2_1"/>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6_4*l_h_i*1_2_2"/>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6_4*l_h_i*1_2_3"/>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6_4*l_h_a*1_2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Lst>
</file>

<file path=ppt/tags/tag12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6_4*l_h_f*1_2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6_4*l_h_i*1_2_4"/>
  <p:tag name="KSO_WM_TEMPLATE_CATEGORY" val="diagram"/>
  <p:tag name="KSO_WM_TEMPLATE_INDEX" val="20228076"/>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6_4*l_h_i*1_1_4"/>
  <p:tag name="KSO_WM_TEMPLATE_CATEGORY" val="diagram"/>
  <p:tag name="KSO_WM_TEMPLATE_INDEX" val="20228076"/>
  <p:tag name="KSO_WM_UNIT_LAYERLEVEL" val="1_1_1"/>
  <p:tag name="KSO_WM_TAG_VERSION" val="1.0"/>
  <p:tag name="KSO_WM_BEAUTIFY_FLAG" val="#wm#"/>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a"/>
  <p:tag name="KSO_WM_UNIT_INDEX" val="1_1_1"/>
  <p:tag name="KSO_WM_UNIT_ID" val="diagram160845_3*n_h_a*1_1_1"/>
  <p:tag name="KSO_WM_UNIT_LAYERLEVEL" val="1_1_1"/>
  <p:tag name="KSO_WM_UNIT_VALUE" val="30"/>
  <p:tag name="KSO_WM_UNIT_HIGHLIGHT" val="0"/>
  <p:tag name="KSO_WM_UNIT_COMPATIBLE" val="0"/>
  <p:tag name="KSO_WM_UNIT_CLEAR" val="0"/>
  <p:tag name="KSO_WM_UNIT_PRESET_TEXT_INDEX" val="3"/>
  <p:tag name="KSO_WM_UNIT_PRESET_TEXT_LEN" val="5"/>
  <p:tag name="KSO_WM_DIAGRAM_GROUP_CODE" val="n1-1"/>
  <p:tag name="KSO_WM_UNIT_FILL_FORE_SCHEMECOLOR_INDEX" val="5"/>
  <p:tag name="KSO_WM_UNIT_FILL_TYPE" val="1"/>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6_4*l_h_i*1_1_1"/>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6_4*l_h_i*1_1_2"/>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6_4*l_h_a*1_1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Lst>
</file>

<file path=ppt/tags/tag13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6_4*l_h_f*1_1_1"/>
  <p:tag name="KSO_WM_TEMPLATE_CATEGORY" val="diagram"/>
  <p:tag name="KSO_WM_TEMPLATE_INDEX" val="20228076"/>
  <p:tag name="KSO_WM_UNIT_LAYERLEVEL" val="1_1_1"/>
  <p:tag name="KSO_WM_TAG_VERSION" val="1.0"/>
  <p:tag name="KSO_WM_BEAUTIFY_FLAG" val="#wm#"/>
  <p:tag name="KSO_WM_UNIT_TEXT_FILL_FORE_SCHEMECOLOR_INDEX" val="13"/>
  <p:tag name="KSO_WM_UNIT_TEXT_FILL_TYPE"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6_4*l_h_i*1_1_3"/>
  <p:tag name="KSO_WM_TEMPLATE_CATEGORY" val="diagram"/>
  <p:tag name="KSO_WM_TEMPLATE_INDEX" val="2022807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76_4*l_h_i*1_4_1"/>
  <p:tag name="KSO_WM_TEMPLATE_CATEGORY" val="diagram"/>
  <p:tag name="KSO_WM_TEMPLATE_INDEX" val="20228076"/>
  <p:tag name="KSO_WM_UNIT_LAYERLEVEL" val="1_1_1"/>
  <p:tag name="KSO_WM_TAG_VERSION" val="1.0"/>
  <p:tag name="KSO_WM_BEAUTIFY_FLAG" val="#wm#"/>
  <p:tag name="KSO_WM_UNIT_TEXT_FILL_FORE_SCHEMECOLOR_INDEX" val="14"/>
  <p:tag name="KSO_WM_UNIT_TEXT_FILL_TYPE" val="1"/>
</p:tagLst>
</file>

<file path=ppt/tags/tag136.xml><?xml version="1.0" encoding="utf-8"?>
<p:tagLst xmlns:p="http://schemas.openxmlformats.org/presentationml/2006/main">
  <p:tag name="KSO_WM_SPECIAL_SOURCE" val="bdnull"/>
</p:tagLst>
</file>

<file path=ppt/tags/tag137.xml><?xml version="1.0" encoding="utf-8"?>
<p:tagLst xmlns:p="http://schemas.openxmlformats.org/presentationml/2006/main">
  <p:tag name="KSO_WM_SPECIAL_SOURCE" val="bdnull"/>
</p:tagLst>
</file>

<file path=ppt/tags/tag138.xml><?xml version="1.0" encoding="utf-8"?>
<p:tagLst xmlns:p="http://schemas.openxmlformats.org/presentationml/2006/main">
  <p:tag name="KSO_WM_SPECIAL_SOURCE" val="bdnull"/>
</p:tagLst>
</file>

<file path=ppt/tags/tag139.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1"/>
  <p:tag name="KSO_WM_UNIT_ID" val="diagram160845_3*n_i*1_1"/>
  <p:tag name="KSO_WM_UNIT_LAYERLEVEL" val="1_1"/>
  <p:tag name="KSO_WM_DIAGRAM_GROUP_CODE" val="n1-1"/>
  <p:tag name="KSO_WM_UNIT_LINE_FORE_SCHEMECOLOR_INDEX" val="13"/>
  <p:tag name="KSO_WM_UNIT_LINE_FILL_TYPE" val="2"/>
</p:tagLst>
</file>

<file path=ppt/tags/tag140.xml><?xml version="1.0" encoding="utf-8"?>
<p:tagLst xmlns:p="http://schemas.openxmlformats.org/presentationml/2006/main">
  <p:tag name="KSO_WM_SPECIAL_SOURCE" val="bdnull"/>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60892_1*n_h_i*1_2_1"/>
  <p:tag name="KSO_WM_TEMPLATE_CATEGORY" val="diagram"/>
  <p:tag name="KSO_WM_TEMPLATE_INDEX" val="20160892"/>
  <p:tag name="KSO_WM_UNIT_LAYERLEVEL" val="1_1_1"/>
  <p:tag name="KSO_WM_TAG_VERSION" val="1.0"/>
  <p:tag name="KSO_WM_BEAUTIFY_FLAG" val="#wm#"/>
  <p:tag name="KSO_WM_UNIT_FILL_FORE_SCHEMECOLOR_INDEX" val="14"/>
  <p:tag name="KSO_WM_UNI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160892_1*n_h_h_i*1_1_1_1"/>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160892_1*n_h_h_i*1_1_1_3"/>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4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1_4"/>
  <p:tag name="KSO_WM_UNIT_ID" val="diagram20160892_1*n_h_h_i*1_1_1_4"/>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160892_1*n_h_h_i*1_1_2_1"/>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160892_1*n_h_h_i*1_1_2_3"/>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2_2"/>
  <p:tag name="KSO_WM_UNIT_ID" val="diagram20160892_1*n_h_h_i*1_1_2_2"/>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160892_1*n_h_h_f*1_1_1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1_2"/>
  <p:tag name="KSO_WM_UNIT_ID" val="diagram20160892_1*n_h_h_i*1_1_1_2"/>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2"/>
  <p:tag name="KSO_WM_UNIT_ID" val="diagram160845_3*n_i*1_2"/>
  <p:tag name="KSO_WM_UNIT_LAYERLEVEL" val="1_1"/>
  <p:tag name="KSO_WM_DIAGRAM_GROUP_CODE" val="n1-1"/>
  <p:tag name="KSO_WM_UNIT_LINE_FORE_SCHEMECOLOR_INDEX" val="13"/>
  <p:tag name="KSO_WM_UNIT_LINE_FILL_TYPE" val="2"/>
</p:tagLst>
</file>

<file path=ppt/tags/tag15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160892_1*n_h_h_f*1_1_2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2_4"/>
  <p:tag name="KSO_WM_UNIT_ID" val="diagram20160892_1*n_h_h_i*1_1_2_4"/>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52.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20160892_1*n_h_a*1_2_1"/>
  <p:tag name="KSO_WM_TEMPLATE_CATEGORY" val="diagram"/>
  <p:tag name="KSO_WM_TEMPLATE_INDEX" val="20160892"/>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53.xml><?xml version="1.0" encoding="utf-8"?>
<p:tagLst xmlns:p="http://schemas.openxmlformats.org/presentationml/2006/main">
  <p:tag name="KSO_WM_SPECIAL_SOURCE" val="bdnull"/>
</p:tagLst>
</file>

<file path=ppt/tags/tag154.xml><?xml version="1.0" encoding="utf-8"?>
<p:tagLst xmlns:p="http://schemas.openxmlformats.org/presentationml/2006/main">
  <p:tag name="KSO_WM_SPECIAL_SOURCE" val="bdnull"/>
</p:tagLst>
</file>

<file path=ppt/tags/tag155.xml><?xml version="1.0" encoding="utf-8"?>
<p:tagLst xmlns:p="http://schemas.openxmlformats.org/presentationml/2006/main">
  <p:tag name="KSO_WM_SPECIAL_SOURCE" val="bdnull"/>
</p:tagLst>
</file>

<file path=ppt/tags/tag156.xml><?xml version="1.0" encoding="utf-8"?>
<p:tagLst xmlns:p="http://schemas.openxmlformats.org/presentationml/2006/main">
  <p:tag name="KSO_WM_SPECIAL_SOURCE" val="bdnull"/>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8.xml><?xml version="1.0" encoding="utf-8"?>
<p:tagLst xmlns:p="http://schemas.openxmlformats.org/presentationml/2006/main">
  <p:tag name="KSO_WM_SPECIAL_SOURCE" val="bdnull"/>
</p:tagLst>
</file>

<file path=ppt/tags/tag159.xml><?xml version="1.0" encoding="utf-8"?>
<p:tagLst xmlns:p="http://schemas.openxmlformats.org/presentationml/2006/main">
  <p:tag name="KSO_WM_SPECIAL_SOURCE" val="bdnull"/>
</p:tagLst>
</file>

<file path=ppt/tags/tag16.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3"/>
  <p:tag name="KSO_WM_UNIT_ID" val="diagram160845_3*n_i*1_3"/>
  <p:tag name="KSO_WM_UNIT_LAYERLEVEL" val="1_1"/>
  <p:tag name="KSO_WM_DIAGRAM_GROUP_CODE" val="n1-1"/>
  <p:tag name="KSO_WM_UNIT_LINE_FORE_SCHEMECOLOR_INDEX" val="13"/>
  <p:tag name="KSO_WM_UNIT_LINE_FILL_TYPE" val="2"/>
</p:tagLst>
</file>

<file path=ppt/tags/tag160.xml><?xml version="1.0" encoding="utf-8"?>
<p:tagLst xmlns:p="http://schemas.openxmlformats.org/presentationml/2006/main">
  <p:tag name="KSO_WM_SPECIAL_SOURCE" val="bdnull"/>
</p:tagLst>
</file>

<file path=ppt/tags/tag161.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a"/>
  <p:tag name="KSO_WM_UNIT_INDEX" val="1_2_1_1"/>
  <p:tag name="KSO_WM_UNIT_ID" val="diagram160845_3*n_h_h_a*1_2_1_1"/>
  <p:tag name="KSO_WM_UNIT_LAYERLEVEL" val="1_1_1_1"/>
  <p:tag name="KSO_WM_UNIT_VALUE" val="24"/>
  <p:tag name="KSO_WM_UNIT_HIGHLIGHT" val="0"/>
  <p:tag name="KSO_WM_UNIT_COMPATIBLE" val="0"/>
  <p:tag name="KSO_WM_UNIT_CLEAR" val="0"/>
  <p:tag name="KSO_WM_UNIT_PRESET_TEXT_INDEX" val="3"/>
  <p:tag name="KSO_WM_UNIT_PRESET_TEXT_LEN" val="17"/>
  <p:tag name="KSO_WM_DIAGRAM_GROUP_CODE" val="n1-1"/>
  <p:tag name="KSO_WM_UNIT_TEXT_FILL_FORE_SCHEMECOLOR_INDEX" val="5"/>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a"/>
  <p:tag name="KSO_WM_UNIT_INDEX" val="1_2_2_1"/>
  <p:tag name="KSO_WM_UNIT_ID" val="diagram160845_3*n_h_h_a*1_2_2_1"/>
  <p:tag name="KSO_WM_UNIT_LAYERLEVEL" val="1_1_1_1"/>
  <p:tag name="KSO_WM_UNIT_VALUE" val="24"/>
  <p:tag name="KSO_WM_UNIT_HIGHLIGHT" val="0"/>
  <p:tag name="KSO_WM_UNIT_COMPATIBLE" val="0"/>
  <p:tag name="KSO_WM_UNIT_CLEAR" val="0"/>
  <p:tag name="KSO_WM_UNIT_PRESET_TEXT_INDEX" val="3"/>
  <p:tag name="KSO_WM_UNIT_PRESET_TEXT_LEN" val="17"/>
  <p:tag name="KSO_WM_DIAGRAM_GROUP_CODE" val="n1-1"/>
  <p:tag name="KSO_WM_UNIT_TEXT_FILL_FORE_SCHEMECOLOR_INDEX" val="5"/>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a"/>
  <p:tag name="KSO_WM_UNIT_INDEX" val="1_2_3_1"/>
  <p:tag name="KSO_WM_UNIT_ID" val="diagram160845_3*n_h_h_a*1_2_3_1"/>
  <p:tag name="KSO_WM_UNIT_LAYERLEVEL" val="1_1_1_1"/>
  <p:tag name="KSO_WM_UNIT_VALUE" val="24"/>
  <p:tag name="KSO_WM_UNIT_HIGHLIGHT" val="0"/>
  <p:tag name="KSO_WM_UNIT_COMPATIBLE" val="0"/>
  <p:tag name="KSO_WM_UNIT_CLEAR" val="0"/>
  <p:tag name="KSO_WM_UNIT_PRESET_TEXT_INDEX" val="3"/>
  <p:tag name="KSO_WM_UNIT_PRESET_TEXT_LEN" val="17"/>
  <p:tag name="KSO_WM_DIAGRAM_GROUP_CODE" val="n1-1"/>
  <p:tag name="KSO_WM_UNIT_TEXT_FILL_FORE_SCHEMECOLOR_INDEX" val="5"/>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77_6*l_h_i*1_6_1"/>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20228077_6*l_h_i*1_5_5"/>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8"/>
  <p:tag name="KSO_WM_UNIT_ID" val="diagram20228077_6*l_h_i*1_4_8"/>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8"/>
  <p:tag name="KSO_WM_UNIT_ID" val="diagram20228077_6*l_h_i*1_3_8"/>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0"/>
  <p:tag name="KSO_WM_UNIT_ID" val="diagram20228077_6*l_h_i*1_2_10"/>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9"/>
  <p:tag name="KSO_WM_UNIT_ID" val="diagram20228077_6*l_h_i*1_1_9"/>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ID" val="diagram20228077_6*l_h_i*1_6_3"/>
  <p:tag name="KSO_WM_TEMPLATE_CATEGORY" val="diagram"/>
  <p:tag name="KSO_WM_TEMPLATE_INDEX" val="20228077"/>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6"/>
  <p:tag name="KSO_WM_UNIT_ID" val="diagram20228077_6*l_h_i*1_5_6"/>
  <p:tag name="KSO_WM_TEMPLATE_CATEGORY" val="diagram"/>
  <p:tag name="KSO_WM_TEMPLATE_INDEX" val="20228077"/>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9"/>
  <p:tag name="KSO_WM_UNIT_ID" val="diagram20228077_6*l_h_i*1_4_9"/>
  <p:tag name="KSO_WM_TEMPLATE_CATEGORY" val="diagram"/>
  <p:tag name="KSO_WM_TEMPLATE_INDEX" val="20228077"/>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9"/>
  <p:tag name="KSO_WM_UNIT_ID" val="diagram20228077_6*l_h_i*1_3_9"/>
  <p:tag name="KSO_WM_TEMPLATE_CATEGORY" val="diagram"/>
  <p:tag name="KSO_WM_TEMPLATE_INDEX" val="20228077"/>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7_6*l_h_i*1_2_1"/>
  <p:tag name="KSO_WM_TEMPLATE_CATEGORY" val="diagram"/>
  <p:tag name="KSO_WM_TEMPLATE_INDEX" val="2022807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7_6*l_h_i*1_1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7_6*l_h_i*1_1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7_6*l_h_i*1_2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0"/>
  <p:tag name="KSO_WM_UNIT_ID" val="diagram20228077_6*l_h_i*1_3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0"/>
  <p:tag name="KSO_WM_UNIT_ID" val="diagram20228077_6*l_h_i*1_4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7"/>
  <p:tag name="KSO_WM_UNIT_ID" val="diagram20228077_6*l_h_i*1_5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4"/>
  <p:tag name="KSO_WM_UNIT_ID" val="diagram20228077_6*l_h_i*1_6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7_6*l_h_i*1_1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7_6*l_h_i*1_1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7_6*l_h_i*1_1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28077_6*l_h_i*1_1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28077_6*l_h_i*1_1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8"/>
  <p:tag name="KSO_WM_UNIT_ID" val="diagram20228077_6*l_h_i*1_1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7_6*l_h_i*1_2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7_6*l_h_i*1_2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7_6*l_h_i*1_2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28077_6*l_h_i*1_2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28077_6*l_h_i*1_2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8"/>
  <p:tag name="KSO_WM_UNIT_ID" val="diagram20228077_6*l_h_i*1_2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7_6*l_h_i*1_3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7_6*l_h_i*1_4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7_6*l_h_i*1_4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77_6*l_h_i*1_4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7_6*l_h_i*1_4_4"/>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20228077_6*l_h_i*1_4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6"/>
  <p:tag name="KSO_WM_UNIT_ID" val="diagram20228077_6*l_h_i*1_4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8"/>
  <p:tag name="KSO_WM_UNIT_ID" val="diagram20228077_6*l_h_i*1_5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9"/>
  <p:tag name="KSO_WM_UNIT_ID" val="diagram20228077_6*l_h_i*1_5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0"/>
  <p:tag name="KSO_WM_UNIT_ID" val="diagram20228077_6*l_h_i*1_5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77_6*l_h_i*1_5_1"/>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077_6*l_h_i*1_5_2"/>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077_6*l_h_i*1_5_3"/>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5"/>
  <p:tag name="KSO_WM_UNIT_ID" val="diagram20228077_6*l_h_i*1_6_5"/>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6"/>
  <p:tag name="KSO_WM_UNIT_ID" val="diagram20228077_6*l_h_i*1_6_6"/>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7"/>
  <p:tag name="KSO_WM_UNIT_ID" val="diagram20228077_6*l_h_i*1_6_7"/>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8"/>
  <p:tag name="KSO_WM_UNIT_ID" val="diagram20228077_6*l_h_i*1_6_8"/>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9"/>
  <p:tag name="KSO_WM_UNIT_ID" val="diagram20228077_6*l_h_i*1_6_9"/>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0"/>
  <p:tag name="KSO_WM_UNIT_ID" val="diagram20228077_6*l_h_i*1_6_10"/>
  <p:tag name="KSO_WM_TEMPLATE_CATEGORY" val="diagram"/>
  <p:tag name="KSO_WM_TEMPLATE_INDEX" val="2022807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70.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7_6*l_h_f*1_1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Lst>
</file>

<file path=ppt/tags/tag7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77_6*l_h_f*1_2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Lst>
</file>

<file path=ppt/tags/tag7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77_6*l_h_f*1_3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Lst>
</file>

<file path=ppt/tags/tag7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77_6*l_h_f*1_4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Lst>
</file>

<file path=ppt/tags/tag7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77_6*l_h_f*1_5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77_6*l_h_f*1_6_1"/>
  <p:tag name="KSO_WM_TEMPLATE_CATEGORY" val="diagram"/>
  <p:tag name="KSO_WM_TEMPLATE_INDEX" val="20228077"/>
  <p:tag name="KSO_WM_UNIT_LAYERLEVEL" val="1_1_1"/>
  <p:tag name="KSO_WM_TAG_VERSION" val="1.0"/>
  <p:tag name="KSO_WM_BEAUTIFY_FLAG" val="#wm#"/>
  <p:tag name="KSO_WM_UNIT_TEXT_FILL_FORE_SCHEMECOLOR_INDEX" val="13"/>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9"/>
  <p:tag name="KSO_WM_UNIT_ID" val="diagram20228077_6*l_h_i*1_2_9"/>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7"/>
  <p:tag name="KSO_WM_UNIT_ID" val="diagram20228077_6*l_h_i*1_3_7"/>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7"/>
  <p:tag name="KSO_WM_UNIT_ID" val="diagram20228077_6*l_h_i*1_4_7"/>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20228077_6*l_h_i*1_5_4"/>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Lst>
</file>

<file path=ppt/tags/tag8.xml><?xml version="1.0" encoding="utf-8"?>
<p:tagLst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28077_6*l_h_i*1_6_2"/>
  <p:tag name="KSO_WM_TEMPLATE_CATEGORY" val="diagram"/>
  <p:tag name="KSO_WM_TEMPLATE_INDEX" val="20228077"/>
  <p:tag name="KSO_WM_UNIT_LAYERLEVEL" val="1_1_1"/>
  <p:tag name="KSO_WM_TAG_VERSION" val="1.0"/>
  <p:tag name="KSO_WM_BEAUTIFY_FLAG" val="#wm#"/>
  <p:tag name="KSO_WM_UNIT_LINE_FORE_SCHEMECOLOR_INDEX" val="14"/>
  <p:tag name="KSO_WM_UNIT_LINE_FILL_TYPE" val="2"/>
</p:tagLst>
</file>

<file path=ppt/tags/tag81.xml><?xml version="1.0" encoding="utf-8"?>
<p:tagLst xmlns:p="http://schemas.openxmlformats.org/presentationml/2006/main">
  <p:tag name="KSO_WM_SPECIAL_SOURCE" val="bdnull"/>
</p:tagLst>
</file>

<file path=ppt/tags/tag82.xml><?xml version="1.0" encoding="utf-8"?>
<p:tagLst xmlns:p="http://schemas.openxmlformats.org/presentationml/2006/main">
  <p:tag name="KSO_WM_SPECIAL_SOURCE" val="bdnull"/>
</p:tagLst>
</file>

<file path=ppt/tags/tag83.xml><?xml version="1.0" encoding="utf-8"?>
<p:tagLst xmlns:p="http://schemas.openxmlformats.org/presentationml/2006/main">
  <p:tag name="KSO_WM_TEMPLATE_CATEGORY" val="diagram"/>
  <p:tag name="KSO_WM_TEMPLATE_INDEX" val="160071"/>
  <p:tag name="KSO_WM_UNIT_TYPE" val="a"/>
  <p:tag name="KSO_WM_UNIT_INDEX" val="1"/>
  <p:tag name="KSO_WM_UNIT_ID" val="diagram160071_2*a*1"/>
  <p:tag name="KSO_WM_UNIT_LAYERLEVEL" val="1"/>
  <p:tag name="KSO_WM_UNIT_VALUE" val="24"/>
  <p:tag name="KSO_WM_UNIT_ISCONTENTSTITLE" val="0"/>
  <p:tag name="KSO_WM_UNIT_HIGHLIGHT" val="0"/>
  <p:tag name="KSO_WM_UNIT_COMPATIBLE" val="0"/>
  <p:tag name="KSO_WM_UNIT_CLEAR" val="0"/>
  <p:tag name="KSO_WM_UNIT_RELATE_UNITID" val="diagram160071_2*n*1"/>
  <p:tag name="KSO_WM_BEAUTIFY_FLAG" val="#wm#"/>
  <p:tag name="KSO_WM_TAG_VERSION" val="1.0"/>
  <p:tag name="KSO_WM_UNIT_PRESET_TEXT" val="LOREM IPSUM DOLOR LORE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60892_3*n_h_i*1_2_1"/>
  <p:tag name="KSO_WM_TEMPLATE_CATEGORY" val="diagram"/>
  <p:tag name="KSO_WM_TEMPLATE_INDEX" val="20160892"/>
  <p:tag name="KSO_WM_UNIT_LAYERLEVEL" val="1_1_1"/>
  <p:tag name="KSO_WM_TAG_VERSION" val="1.0"/>
  <p:tag name="KSO_WM_BEAUTIFY_FLAG" val="#wm#"/>
  <p:tag name="KSO_WM_UNIT_FILL_FORE_SCHEMECOLOR_INDEX" val="14"/>
  <p:tag name="KSO_WM_UNI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160892_3*n_h_h_i*1_1_3_1"/>
  <p:tag name="KSO_WM_TEMPLATE_CATEGORY" val="diagram"/>
  <p:tag name="KSO_WM_TEMPLATE_INDEX" val="20160892"/>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160892_3*n_h_h_i*1_1_3_3"/>
  <p:tag name="KSO_WM_TEMPLATE_CATEGORY" val="diagram"/>
  <p:tag name="KSO_WM_TEMPLATE_INDEX" val="20160892"/>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3_4"/>
  <p:tag name="KSO_WM_UNIT_ID" val="diagram20160892_3*n_h_h_i*1_1_3_4"/>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160892_3*n_h_h_i*1_1_2_1"/>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160892_3*n_h_h_i*1_1_2_3"/>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2_2"/>
  <p:tag name="KSO_WM_UNIT_ID" val="diagram20160892_3*n_h_h_i*1_1_2_2"/>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20160892_3*n_h_h_i*1_1_4_1"/>
  <p:tag name="KSO_WM_TEMPLATE_CATEGORY" val="diagram"/>
  <p:tag name="KSO_WM_TEMPLATE_INDEX" val="20160892"/>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3"/>
  <p:tag name="KSO_WM_UNIT_ID" val="diagram20160892_3*n_h_h_i*1_1_4_3"/>
  <p:tag name="KSO_WM_TEMPLATE_CATEGORY" val="diagram"/>
  <p:tag name="KSO_WM_TEMPLATE_INDEX" val="20160892"/>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4_2"/>
  <p:tag name="KSO_WM_UNIT_ID" val="diagram20160892_3*n_h_h_i*1_1_4_2"/>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160892_3*n_h_h_i*1_1_1_1"/>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160892_3*n_h_h_i*1_1_1_3"/>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1_4"/>
  <p:tag name="KSO_WM_UNIT_ID" val="diagram20160892_3*n_h_h_i*1_1_1_4"/>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160892_3*n_h_h_f*1_1_2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8.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20160892_3*n_h_h_f*1_1_4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9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160892_3*n_h_h_f*1_1_1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5438</Words>
  <Application>WPS 文字</Application>
  <PresentationFormat>宽屏</PresentationFormat>
  <Paragraphs>339</Paragraphs>
  <Slides>34</Slides>
  <Notes>1</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34</vt:i4>
      </vt:variant>
    </vt:vector>
  </HeadingPairs>
  <TitlesOfParts>
    <vt:vector size="59" baseType="lpstr">
      <vt:lpstr>Arial</vt:lpstr>
      <vt:lpstr>宋体</vt:lpstr>
      <vt:lpstr>Wingdings</vt:lpstr>
      <vt:lpstr>等线</vt:lpstr>
      <vt:lpstr>汉仪中等线KW</vt:lpstr>
      <vt:lpstr>黑体</vt:lpstr>
      <vt:lpstr>汉仪中黑KW</vt:lpstr>
      <vt:lpstr>Times New Roman</vt:lpstr>
      <vt:lpstr>微软雅黑</vt:lpstr>
      <vt:lpstr>宋体</vt:lpstr>
      <vt:lpstr>汉仪书宋二KW</vt:lpstr>
      <vt:lpstr>Helvetica</vt:lpstr>
      <vt:lpstr>Helvetica Neue Light</vt:lpstr>
      <vt:lpstr>微软雅黑</vt:lpstr>
      <vt:lpstr>MiSans</vt:lpstr>
      <vt:lpstr>思源黑体 CN Light</vt:lpstr>
      <vt:lpstr>思源黑体 CN Bold</vt:lpstr>
      <vt:lpstr>Wingdings</vt:lpstr>
      <vt:lpstr>Calibri</vt:lpstr>
      <vt:lpstr>等线 Light</vt:lpstr>
      <vt:lpstr>Helvetica Neue</vt:lpstr>
      <vt:lpstr>苹方-简</vt:lpstr>
      <vt:lpstr>Arial Unicode MS</vt:lpstr>
      <vt:lpstr>Office 主题​​</vt:lpstr>
      <vt:lpstr>自定义设计方案</vt:lpstr>
      <vt:lpstr>PowerPoint 演示文稿</vt:lpstr>
      <vt:lpstr>PowerPoint 演示文稿</vt:lpstr>
      <vt:lpstr>一、 游戏与幼儿园课程中的游戏</vt:lpstr>
      <vt:lpstr>一、 游戏与幼儿园课程中的游戏</vt:lpstr>
      <vt:lpstr>（二）游戏在幼儿园教育实践中的地位</vt:lpstr>
      <vt:lpstr>PowerPoint 演示文稿</vt:lpstr>
      <vt:lpstr>二、 教学与幼儿园课程中的教学</vt:lpstr>
      <vt:lpstr>（二）对教学在儿童发展和教育中作用的理论研究</vt:lpstr>
      <vt:lpstr>（二）对教学在儿童发展和教育中作用的理论研究</vt:lpstr>
      <vt:lpstr>（二）对教学在儿童发展和教育中作用的理论研究</vt:lpstr>
      <vt:lpstr>（二）对教学在儿童发展和教育中作用的理论研究</vt:lpstr>
      <vt:lpstr>（一） 游戏与教学的关系</vt:lpstr>
      <vt:lpstr>（一） 游戏与教学的关系</vt:lpstr>
      <vt:lpstr>（一） 游戏与教学的关系</vt:lpstr>
      <vt:lpstr>三、 幼儿园教育活动中游戏与教学的优化结合</vt:lpstr>
      <vt:lpstr>三、 幼儿园教育活动中游戏与教学的优化结合</vt:lpstr>
      <vt:lpstr>三、 幼儿园教育活动中游戏与教学的优化结合</vt:lpstr>
      <vt:lpstr>三、 幼儿园教育活动中游戏与教学的优化结合</vt:lpstr>
      <vt:lpstr>三、 幼儿园教育活动中游戏与教学的优化结合</vt:lpstr>
      <vt:lpstr>三、 幼儿园教育活动中游戏与教学的优化结合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 每周、每月、每学年（学期）幼儿园的课程组成</vt:lpstr>
      <vt:lpstr>二、 幼儿园课程在每周、每学期（或学年）课程中的微调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微软用户</dc:creator>
  <cp:lastModifiedBy>WPS_1640303954</cp:lastModifiedBy>
  <cp:revision>248</cp:revision>
  <dcterms:created xsi:type="dcterms:W3CDTF">2023-07-15T01:07:10Z</dcterms:created>
  <dcterms:modified xsi:type="dcterms:W3CDTF">2023-07-15T01:07:10Z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1B17BF22442D7550A9B3AA643FA86CEF_43</vt:lpwstr>
  </property>
  <property fmtid="{D5CDD505-2E9C-101B-9397-08002B2CF9AE}" pid="3" name="KSOProductBuildVer">
    <vt:lpwstr>2052-5.5.1.7991</vt:lpwstr>
  </property>
</Properties>
</file>